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26"/>
  </p:notesMasterIdLst>
  <p:handoutMasterIdLst>
    <p:handoutMasterId r:id="rId27"/>
  </p:handoutMasterIdLst>
  <p:sldIdLst>
    <p:sldId id="1790" r:id="rId5"/>
    <p:sldId id="1792" r:id="rId6"/>
    <p:sldId id="1827" r:id="rId7"/>
    <p:sldId id="1845" r:id="rId8"/>
    <p:sldId id="1846" r:id="rId9"/>
    <p:sldId id="1833" r:id="rId10"/>
    <p:sldId id="1831" r:id="rId11"/>
    <p:sldId id="1847" r:id="rId12"/>
    <p:sldId id="1832" r:id="rId13"/>
    <p:sldId id="1830" r:id="rId14"/>
    <p:sldId id="1793" r:id="rId15"/>
    <p:sldId id="1796" r:id="rId16"/>
    <p:sldId id="1836" r:id="rId17"/>
    <p:sldId id="1837" r:id="rId18"/>
    <p:sldId id="1838" r:id="rId19"/>
    <p:sldId id="1842" r:id="rId20"/>
    <p:sldId id="1839" r:id="rId21"/>
    <p:sldId id="1843" r:id="rId22"/>
    <p:sldId id="1829" r:id="rId23"/>
    <p:sldId id="1848" r:id="rId24"/>
    <p:sldId id="1532" r:id="rId2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21F"/>
    <a:srgbClr val="30E5D1"/>
    <a:srgbClr val="F2F2F2"/>
    <a:srgbClr val="00E7CF"/>
    <a:srgbClr val="FFFFFF"/>
    <a:srgbClr val="243A5E"/>
    <a:srgbClr val="30E5D0"/>
    <a:srgbClr val="008575"/>
    <a:srgbClr val="107C1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977" autoAdjust="0"/>
    <p:restoredTop sz="86414" autoAdjust="0"/>
  </p:normalViewPr>
  <p:slideViewPr>
    <p:cSldViewPr snapToGrid="0">
      <p:cViewPr varScale="1">
        <p:scale>
          <a:sx n="95" d="100"/>
          <a:sy n="95" d="100"/>
        </p:scale>
        <p:origin x="66" y="46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25" d="100"/>
        <a:sy n="125" d="100"/>
      </p:scale>
      <p:origin x="0" y="0"/>
    </p:cViewPr>
  </p:sorterViewPr>
  <p:notesViewPr>
    <p:cSldViewPr snapToGrid="0" showGuides="1">
      <p:cViewPr varScale="1">
        <p:scale>
          <a:sx n="120" d="100"/>
          <a:sy n="120" d="100"/>
        </p:scale>
        <p:origin x="6744"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 Jennings" userId="8ab53ffb-fb1d-4e91-bd8d-4a8442a41acf" providerId="ADAL" clId="{13FEDBAF-6AD3-4235-8F56-4910BE04FC8D}"/>
    <pc:docChg chg="custSel addSld delSld modSld sldOrd">
      <pc:chgData name="Anna Jennings" userId="8ab53ffb-fb1d-4e91-bd8d-4a8442a41acf" providerId="ADAL" clId="{13FEDBAF-6AD3-4235-8F56-4910BE04FC8D}" dt="2021-08-12T20:15:40.869" v="303" actId="22"/>
      <pc:docMkLst>
        <pc:docMk/>
      </pc:docMkLst>
      <pc:sldChg chg="add">
        <pc:chgData name="Anna Jennings" userId="8ab53ffb-fb1d-4e91-bd8d-4a8442a41acf" providerId="ADAL" clId="{13FEDBAF-6AD3-4235-8F56-4910BE04FC8D}" dt="2021-08-12T20:15:40.869" v="303" actId="22"/>
        <pc:sldMkLst>
          <pc:docMk/>
          <pc:sldMk cId="2402828649" sldId="1532"/>
        </pc:sldMkLst>
      </pc:sldChg>
      <pc:sldChg chg="delSp modSp mod">
        <pc:chgData name="Anna Jennings" userId="8ab53ffb-fb1d-4e91-bd8d-4a8442a41acf" providerId="ADAL" clId="{13FEDBAF-6AD3-4235-8F56-4910BE04FC8D}" dt="2021-08-12T18:07:51.554" v="118" actId="20577"/>
        <pc:sldMkLst>
          <pc:docMk/>
          <pc:sldMk cId="1393456637" sldId="1792"/>
        </pc:sldMkLst>
        <pc:spChg chg="mod">
          <ac:chgData name="Anna Jennings" userId="8ab53ffb-fb1d-4e91-bd8d-4a8442a41acf" providerId="ADAL" clId="{13FEDBAF-6AD3-4235-8F56-4910BE04FC8D}" dt="2021-08-12T18:07:41.521" v="68" actId="20577"/>
          <ac:spMkLst>
            <pc:docMk/>
            <pc:sldMk cId="1393456637" sldId="1792"/>
            <ac:spMk id="82" creationId="{3376D913-05D0-418A-A80B-A0118AE87196}"/>
          </ac:spMkLst>
        </pc:spChg>
        <pc:spChg chg="mod">
          <ac:chgData name="Anna Jennings" userId="8ab53ffb-fb1d-4e91-bd8d-4a8442a41acf" providerId="ADAL" clId="{13FEDBAF-6AD3-4235-8F56-4910BE04FC8D}" dt="2021-08-12T18:07:51.554" v="118" actId="20577"/>
          <ac:spMkLst>
            <pc:docMk/>
            <pc:sldMk cId="1393456637" sldId="1792"/>
            <ac:spMk id="84" creationId="{25F315EC-73E3-4EF5-B4F2-99ACBAEC13D5}"/>
          </ac:spMkLst>
        </pc:spChg>
        <pc:spChg chg="del">
          <ac:chgData name="Anna Jennings" userId="8ab53ffb-fb1d-4e91-bd8d-4a8442a41acf" providerId="ADAL" clId="{13FEDBAF-6AD3-4235-8F56-4910BE04FC8D}" dt="2021-08-12T18:07:23.576" v="1" actId="478"/>
          <ac:spMkLst>
            <pc:docMk/>
            <pc:sldMk cId="1393456637" sldId="1792"/>
            <ac:spMk id="100" creationId="{32FDC465-832D-4C5F-B335-E845FDD9048B}"/>
          </ac:spMkLst>
        </pc:spChg>
        <pc:spChg chg="del">
          <ac:chgData name="Anna Jennings" userId="8ab53ffb-fb1d-4e91-bd8d-4a8442a41acf" providerId="ADAL" clId="{13FEDBAF-6AD3-4235-8F56-4910BE04FC8D}" dt="2021-08-12T18:07:25.177" v="3" actId="478"/>
          <ac:spMkLst>
            <pc:docMk/>
            <pc:sldMk cId="1393456637" sldId="1792"/>
            <ac:spMk id="103" creationId="{CD447D66-3CCF-4F5B-831B-448D40DF0B88}"/>
          </ac:spMkLst>
        </pc:spChg>
        <pc:picChg chg="mod">
          <ac:chgData name="Anna Jennings" userId="8ab53ffb-fb1d-4e91-bd8d-4a8442a41acf" providerId="ADAL" clId="{13FEDBAF-6AD3-4235-8F56-4910BE04FC8D}" dt="2021-08-12T18:07:30.446" v="4" actId="1076"/>
          <ac:picMkLst>
            <pc:docMk/>
            <pc:sldMk cId="1393456637" sldId="1792"/>
            <ac:picMk id="81" creationId="{739A2DFE-1849-4524-BA00-6B8D5206E86F}"/>
          </ac:picMkLst>
        </pc:picChg>
        <pc:picChg chg="mod">
          <ac:chgData name="Anna Jennings" userId="8ab53ffb-fb1d-4e91-bd8d-4a8442a41acf" providerId="ADAL" clId="{13FEDBAF-6AD3-4235-8F56-4910BE04FC8D}" dt="2021-08-12T18:07:30.446" v="4" actId="1076"/>
          <ac:picMkLst>
            <pc:docMk/>
            <pc:sldMk cId="1393456637" sldId="1792"/>
            <ac:picMk id="83" creationId="{C1F8A796-44F1-4BFD-8F41-0B3968503366}"/>
          </ac:picMkLst>
        </pc:picChg>
        <pc:picChg chg="del">
          <ac:chgData name="Anna Jennings" userId="8ab53ffb-fb1d-4e91-bd8d-4a8442a41acf" providerId="ADAL" clId="{13FEDBAF-6AD3-4235-8F56-4910BE04FC8D}" dt="2021-08-12T18:07:22.096" v="0" actId="478"/>
          <ac:picMkLst>
            <pc:docMk/>
            <pc:sldMk cId="1393456637" sldId="1792"/>
            <ac:picMk id="99" creationId="{DE5ADD50-A230-43AE-A09A-831686009412}"/>
          </ac:picMkLst>
        </pc:picChg>
        <pc:picChg chg="del">
          <ac:chgData name="Anna Jennings" userId="8ab53ffb-fb1d-4e91-bd8d-4a8442a41acf" providerId="ADAL" clId="{13FEDBAF-6AD3-4235-8F56-4910BE04FC8D}" dt="2021-08-12T18:07:24.166" v="2" actId="478"/>
          <ac:picMkLst>
            <pc:docMk/>
            <pc:sldMk cId="1393456637" sldId="1792"/>
            <ac:picMk id="102" creationId="{7BB8A336-FAA0-485A-9738-6C18BD53B717}"/>
          </ac:picMkLst>
        </pc:picChg>
      </pc:sldChg>
      <pc:sldChg chg="modSp mod">
        <pc:chgData name="Anna Jennings" userId="8ab53ffb-fb1d-4e91-bd8d-4a8442a41acf" providerId="ADAL" clId="{13FEDBAF-6AD3-4235-8F56-4910BE04FC8D}" dt="2021-08-12T18:08:43.826" v="201" actId="20577"/>
        <pc:sldMkLst>
          <pc:docMk/>
          <pc:sldMk cId="1080470051" sldId="1793"/>
        </pc:sldMkLst>
        <pc:spChg chg="mod">
          <ac:chgData name="Anna Jennings" userId="8ab53ffb-fb1d-4e91-bd8d-4a8442a41acf" providerId="ADAL" clId="{13FEDBAF-6AD3-4235-8F56-4910BE04FC8D}" dt="2021-08-12T18:08:43.826" v="201" actId="20577"/>
          <ac:spMkLst>
            <pc:docMk/>
            <pc:sldMk cId="1080470051" sldId="1793"/>
            <ac:spMk id="7" creationId="{CCB5D8D8-D581-4EE7-ACC3-459AEF554089}"/>
          </ac:spMkLst>
        </pc:spChg>
      </pc:sldChg>
      <pc:sldChg chg="del">
        <pc:chgData name="Anna Jennings" userId="8ab53ffb-fb1d-4e91-bd8d-4a8442a41acf" providerId="ADAL" clId="{13FEDBAF-6AD3-4235-8F56-4910BE04FC8D}" dt="2021-08-12T18:09:31.325" v="209" actId="47"/>
        <pc:sldMkLst>
          <pc:docMk/>
          <pc:sldMk cId="1845453238" sldId="1819"/>
        </pc:sldMkLst>
      </pc:sldChg>
      <pc:sldChg chg="del">
        <pc:chgData name="Anna Jennings" userId="8ab53ffb-fb1d-4e91-bd8d-4a8442a41acf" providerId="ADAL" clId="{13FEDBAF-6AD3-4235-8F56-4910BE04FC8D}" dt="2021-08-12T18:09:31.834" v="210" actId="47"/>
        <pc:sldMkLst>
          <pc:docMk/>
          <pc:sldMk cId="627931583" sldId="1820"/>
        </pc:sldMkLst>
      </pc:sldChg>
      <pc:sldChg chg="del">
        <pc:chgData name="Anna Jennings" userId="8ab53ffb-fb1d-4e91-bd8d-4a8442a41acf" providerId="ADAL" clId="{13FEDBAF-6AD3-4235-8F56-4910BE04FC8D}" dt="2021-08-12T18:09:35.547" v="213" actId="47"/>
        <pc:sldMkLst>
          <pc:docMk/>
          <pc:sldMk cId="1036401693" sldId="1821"/>
        </pc:sldMkLst>
      </pc:sldChg>
      <pc:sldChg chg="modSp mod ord">
        <pc:chgData name="Anna Jennings" userId="8ab53ffb-fb1d-4e91-bd8d-4a8442a41acf" providerId="ADAL" clId="{13FEDBAF-6AD3-4235-8F56-4910BE04FC8D}" dt="2021-08-12T18:08:10.486" v="150" actId="20577"/>
        <pc:sldMkLst>
          <pc:docMk/>
          <pc:sldMk cId="2342868848" sldId="1827"/>
        </pc:sldMkLst>
        <pc:spChg chg="mod">
          <ac:chgData name="Anna Jennings" userId="8ab53ffb-fb1d-4e91-bd8d-4a8442a41acf" providerId="ADAL" clId="{13FEDBAF-6AD3-4235-8F56-4910BE04FC8D}" dt="2021-08-12T18:08:10.486" v="150" actId="20577"/>
          <ac:spMkLst>
            <pc:docMk/>
            <pc:sldMk cId="2342868848" sldId="1827"/>
            <ac:spMk id="7" creationId="{CCB5D8D8-D581-4EE7-ACC3-459AEF554089}"/>
          </ac:spMkLst>
        </pc:spChg>
      </pc:sldChg>
      <pc:sldChg chg="ord">
        <pc:chgData name="Anna Jennings" userId="8ab53ffb-fb1d-4e91-bd8d-4a8442a41acf" providerId="ADAL" clId="{13FEDBAF-6AD3-4235-8F56-4910BE04FC8D}" dt="2021-08-12T18:08:25.188" v="152"/>
        <pc:sldMkLst>
          <pc:docMk/>
          <pc:sldMk cId="356022722" sldId="1830"/>
        </pc:sldMkLst>
      </pc:sldChg>
      <pc:sldChg chg="ord">
        <pc:chgData name="Anna Jennings" userId="8ab53ffb-fb1d-4e91-bd8d-4a8442a41acf" providerId="ADAL" clId="{13FEDBAF-6AD3-4235-8F56-4910BE04FC8D}" dt="2021-08-12T18:08:25.188" v="152"/>
        <pc:sldMkLst>
          <pc:docMk/>
          <pc:sldMk cId="3607880674" sldId="1831"/>
        </pc:sldMkLst>
      </pc:sldChg>
      <pc:sldChg chg="ord">
        <pc:chgData name="Anna Jennings" userId="8ab53ffb-fb1d-4e91-bd8d-4a8442a41acf" providerId="ADAL" clId="{13FEDBAF-6AD3-4235-8F56-4910BE04FC8D}" dt="2021-08-12T18:08:25.188" v="152"/>
        <pc:sldMkLst>
          <pc:docMk/>
          <pc:sldMk cId="2353973573" sldId="1832"/>
        </pc:sldMkLst>
      </pc:sldChg>
      <pc:sldChg chg="ord">
        <pc:chgData name="Anna Jennings" userId="8ab53ffb-fb1d-4e91-bd8d-4a8442a41acf" providerId="ADAL" clId="{13FEDBAF-6AD3-4235-8F56-4910BE04FC8D}" dt="2021-08-12T18:08:25.188" v="152"/>
        <pc:sldMkLst>
          <pc:docMk/>
          <pc:sldMk cId="317518411" sldId="1833"/>
        </pc:sldMkLst>
      </pc:sldChg>
      <pc:sldChg chg="del">
        <pc:chgData name="Anna Jennings" userId="8ab53ffb-fb1d-4e91-bd8d-4a8442a41acf" providerId="ADAL" clId="{13FEDBAF-6AD3-4235-8F56-4910BE04FC8D}" dt="2021-08-12T18:09:28.193" v="205" actId="47"/>
        <pc:sldMkLst>
          <pc:docMk/>
          <pc:sldMk cId="1557338657" sldId="1834"/>
        </pc:sldMkLst>
      </pc:sldChg>
      <pc:sldChg chg="modSp mod">
        <pc:chgData name="Anna Jennings" userId="8ab53ffb-fb1d-4e91-bd8d-4a8442a41acf" providerId="ADAL" clId="{13FEDBAF-6AD3-4235-8F56-4910BE04FC8D}" dt="2021-08-12T18:09:20.487" v="204" actId="20577"/>
        <pc:sldMkLst>
          <pc:docMk/>
          <pc:sldMk cId="296938813" sldId="1839"/>
        </pc:sldMkLst>
        <pc:spChg chg="mod">
          <ac:chgData name="Anna Jennings" userId="8ab53ffb-fb1d-4e91-bd8d-4a8442a41acf" providerId="ADAL" clId="{13FEDBAF-6AD3-4235-8F56-4910BE04FC8D}" dt="2021-08-12T18:09:20.487" v="204" actId="20577"/>
          <ac:spMkLst>
            <pc:docMk/>
            <pc:sldMk cId="296938813" sldId="1839"/>
            <ac:spMk id="10" creationId="{90120364-2FA1-4202-B339-881D18B1EB49}"/>
          </ac:spMkLst>
        </pc:spChg>
      </pc:sldChg>
      <pc:sldChg chg="del">
        <pc:chgData name="Anna Jennings" userId="8ab53ffb-fb1d-4e91-bd8d-4a8442a41acf" providerId="ADAL" clId="{13FEDBAF-6AD3-4235-8F56-4910BE04FC8D}" dt="2021-08-12T18:09:30.416" v="208" actId="47"/>
        <pc:sldMkLst>
          <pc:docMk/>
          <pc:sldMk cId="3918074351" sldId="1840"/>
        </pc:sldMkLst>
      </pc:sldChg>
      <pc:sldChg chg="ord">
        <pc:chgData name="Anna Jennings" userId="8ab53ffb-fb1d-4e91-bd8d-4a8442a41acf" providerId="ADAL" clId="{13FEDBAF-6AD3-4235-8F56-4910BE04FC8D}" dt="2021-08-12T18:08:25.188" v="152"/>
        <pc:sldMkLst>
          <pc:docMk/>
          <pc:sldMk cId="1174354284" sldId="1845"/>
        </pc:sldMkLst>
      </pc:sldChg>
      <pc:sldChg chg="ord">
        <pc:chgData name="Anna Jennings" userId="8ab53ffb-fb1d-4e91-bd8d-4a8442a41acf" providerId="ADAL" clId="{13FEDBAF-6AD3-4235-8F56-4910BE04FC8D}" dt="2021-08-12T18:08:25.188" v="152"/>
        <pc:sldMkLst>
          <pc:docMk/>
          <pc:sldMk cId="1727667252" sldId="1846"/>
        </pc:sldMkLst>
      </pc:sldChg>
      <pc:sldChg chg="ord">
        <pc:chgData name="Anna Jennings" userId="8ab53ffb-fb1d-4e91-bd8d-4a8442a41acf" providerId="ADAL" clId="{13FEDBAF-6AD3-4235-8F56-4910BE04FC8D}" dt="2021-08-12T18:08:25.188" v="152"/>
        <pc:sldMkLst>
          <pc:docMk/>
          <pc:sldMk cId="2717027137" sldId="1847"/>
        </pc:sldMkLst>
      </pc:sldChg>
      <pc:sldChg chg="modSp add mod">
        <pc:chgData name="Anna Jennings" userId="8ab53ffb-fb1d-4e91-bd8d-4a8442a41acf" providerId="ADAL" clId="{13FEDBAF-6AD3-4235-8F56-4910BE04FC8D}" dt="2021-08-12T20:15:31.156" v="302" actId="20577"/>
        <pc:sldMkLst>
          <pc:docMk/>
          <pc:sldMk cId="1916007320" sldId="1848"/>
        </pc:sldMkLst>
        <pc:spChg chg="mod">
          <ac:chgData name="Anna Jennings" userId="8ab53ffb-fb1d-4e91-bd8d-4a8442a41acf" providerId="ADAL" clId="{13FEDBAF-6AD3-4235-8F56-4910BE04FC8D}" dt="2021-08-12T20:15:31.156" v="302" actId="20577"/>
          <ac:spMkLst>
            <pc:docMk/>
            <pc:sldMk cId="1916007320" sldId="1848"/>
            <ac:spMk id="7" creationId="{CCB5D8D8-D581-4EE7-ACC3-459AEF554089}"/>
          </ac:spMkLst>
        </pc:spChg>
      </pc:sldChg>
      <pc:sldChg chg="del">
        <pc:chgData name="Anna Jennings" userId="8ab53ffb-fb1d-4e91-bd8d-4a8442a41acf" providerId="ADAL" clId="{13FEDBAF-6AD3-4235-8F56-4910BE04FC8D}" dt="2021-08-12T18:09:28.995" v="206" actId="47"/>
        <pc:sldMkLst>
          <pc:docMk/>
          <pc:sldMk cId="2052484105" sldId="1848"/>
        </pc:sldMkLst>
      </pc:sldChg>
      <pc:sldChg chg="del">
        <pc:chgData name="Anna Jennings" userId="8ab53ffb-fb1d-4e91-bd8d-4a8442a41acf" providerId="ADAL" clId="{13FEDBAF-6AD3-4235-8F56-4910BE04FC8D}" dt="2021-08-12T18:09:29.722" v="207" actId="47"/>
        <pc:sldMkLst>
          <pc:docMk/>
          <pc:sldMk cId="2630763228" sldId="1849"/>
        </pc:sldMkLst>
      </pc:sldChg>
      <pc:sldChg chg="del">
        <pc:chgData name="Anna Jennings" userId="8ab53ffb-fb1d-4e91-bd8d-4a8442a41acf" providerId="ADAL" clId="{13FEDBAF-6AD3-4235-8F56-4910BE04FC8D}" dt="2021-08-12T18:09:32.991" v="211" actId="47"/>
        <pc:sldMkLst>
          <pc:docMk/>
          <pc:sldMk cId="1471855649" sldId="1850"/>
        </pc:sldMkLst>
      </pc:sldChg>
      <pc:sldChg chg="del">
        <pc:chgData name="Anna Jennings" userId="8ab53ffb-fb1d-4e91-bd8d-4a8442a41acf" providerId="ADAL" clId="{13FEDBAF-6AD3-4235-8F56-4910BE04FC8D}" dt="2021-08-12T18:09:33.471" v="212" actId="47"/>
        <pc:sldMkLst>
          <pc:docMk/>
          <pc:sldMk cId="1173578028" sldId="185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8/12/2021 1:15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jp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jpeg>
</file>

<file path=ppt/media/image24.png>
</file>

<file path=ppt/media/image25.png>
</file>

<file path=ppt/media/image26.png>
</file>

<file path=ppt/media/image27.png>
</file>

<file path=ppt/media/image28.png>
</file>

<file path=ppt/media/image29.png>
</file>

<file path=ppt/media/image3.jpeg>
</file>

<file path=ppt/media/image31.png>
</file>

<file path=ppt/media/image32.png>
</file>

<file path=ppt/media/image33.png>
</file>

<file path=ppt/media/image34.png>
</file>

<file path=ppt/media/image35.png>
</file>

<file path=ppt/media/image36.pn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8/12/2021 1:14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8/12/2021 1:14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215385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800" kern="1200" dirty="0">
                <a:solidFill>
                  <a:schemeClr val="tx1"/>
                </a:solidFill>
                <a:effectLst/>
                <a:latin typeface="Segoe UI Light" pitchFamily="34" charset="0"/>
                <a:ea typeface="+mn-ea"/>
                <a:cs typeface="+mn-cs"/>
              </a:rPr>
              <a:t>After a salesperson accepts a quote, he or she can generate an order from the quote. The order helps </a:t>
            </a:r>
            <a:r>
              <a:rPr lang="en-GB" sz="800" kern="1200" dirty="0" err="1">
                <a:solidFill>
                  <a:schemeClr val="tx1"/>
                </a:solidFill>
                <a:effectLst/>
                <a:latin typeface="Segoe UI Light" pitchFamily="34" charset="0"/>
                <a:ea typeface="+mn-ea"/>
                <a:cs typeface="+mn-cs"/>
              </a:rPr>
              <a:t>fulfill</a:t>
            </a:r>
            <a:r>
              <a:rPr lang="en-GB" sz="800" kern="1200" dirty="0">
                <a:solidFill>
                  <a:schemeClr val="tx1"/>
                </a:solidFill>
                <a:effectLst/>
                <a:latin typeface="Segoe UI Light" pitchFamily="34" charset="0"/>
                <a:ea typeface="+mn-ea"/>
                <a:cs typeface="+mn-cs"/>
              </a:rPr>
              <a:t> the agreement of goods or services offered in the quote.</a:t>
            </a:r>
            <a:endParaRPr lang="en-US" sz="800" kern="1200" dirty="0">
              <a:solidFill>
                <a:schemeClr val="tx1"/>
              </a:solidFill>
              <a:effectLst/>
              <a:latin typeface="Segoe UI Light" pitchFamily="34" charset="0"/>
              <a:ea typeface="+mn-ea"/>
              <a:cs typeface="+mn-cs"/>
            </a:endParaRPr>
          </a:p>
          <a:p>
            <a:r>
              <a:rPr lang="en-GB" sz="800" kern="1200" dirty="0">
                <a:solidFill>
                  <a:schemeClr val="tx1"/>
                </a:solidFill>
                <a:effectLst/>
                <a:latin typeface="Segoe UI Light" pitchFamily="34" charset="0"/>
                <a:ea typeface="+mn-ea"/>
                <a:cs typeface="+mn-cs"/>
              </a:rPr>
              <a:t>An order is a request from a customer to buy products or services. Typically, an accepted quote leads to an order. However, you can also create an order unrelated to a quote by creating the order from an account, a contact, or an opportunity, and add products to the order. The information you enter is the same on orders generated from quotes or created from the beginning.</a:t>
            </a:r>
            <a:endParaRPr lang="en-US" sz="800" kern="1200" dirty="0">
              <a:solidFill>
                <a:schemeClr val="tx1"/>
              </a:solidFill>
              <a:effectLst/>
              <a:latin typeface="Segoe UI Light" pitchFamily="34" charset="0"/>
              <a:ea typeface="+mn-ea"/>
              <a:cs typeface="+mn-cs"/>
            </a:endParaRPr>
          </a:p>
          <a:p>
            <a:r>
              <a:rPr lang="en-GB" sz="800" kern="1200" dirty="0">
                <a:solidFill>
                  <a:schemeClr val="tx1"/>
                </a:solidFill>
                <a:effectLst/>
                <a:latin typeface="Segoe UI Light" pitchFamily="34" charset="0"/>
                <a:ea typeface="+mn-ea"/>
                <a:cs typeface="+mn-cs"/>
              </a:rPr>
              <a:t>Once the order is placed, the next step is </a:t>
            </a:r>
            <a:r>
              <a:rPr lang="en-GB" sz="800" kern="1200" dirty="0" err="1">
                <a:solidFill>
                  <a:schemeClr val="tx1"/>
                </a:solidFill>
                <a:effectLst/>
                <a:latin typeface="Segoe UI Light" pitchFamily="34" charset="0"/>
                <a:ea typeface="+mn-ea"/>
                <a:cs typeface="+mn-cs"/>
              </a:rPr>
              <a:t>fulfillment</a:t>
            </a:r>
            <a:r>
              <a:rPr lang="en-GB" sz="800" kern="1200" dirty="0">
                <a:solidFill>
                  <a:schemeClr val="tx1"/>
                </a:solidFill>
                <a:effectLst/>
                <a:latin typeface="Segoe UI Light" pitchFamily="34" charset="0"/>
                <a:ea typeface="+mn-ea"/>
                <a:cs typeface="+mn-cs"/>
              </a:rPr>
              <a:t>, which involves providing the services or products that the customer has asked for in the order. Dynamics 365 for Sales allows users to track whether orders have been fulfilled.</a:t>
            </a:r>
            <a:endParaRPr lang="en-US" sz="800" kern="1200" dirty="0">
              <a:solidFill>
                <a:schemeClr val="tx1"/>
              </a:solidFill>
              <a:effectLst/>
              <a:latin typeface="Segoe UI Light" pitchFamily="34" charset="0"/>
              <a:ea typeface="+mn-ea"/>
              <a:cs typeface="+mn-cs"/>
            </a:endParaRPr>
          </a:p>
          <a:p>
            <a:r>
              <a:rPr lang="en-GB" sz="800" kern="1200" dirty="0">
                <a:solidFill>
                  <a:schemeClr val="tx1"/>
                </a:solidFill>
                <a:effectLst/>
                <a:latin typeface="Segoe UI Light" pitchFamily="34" charset="0"/>
                <a:ea typeface="+mn-ea"/>
                <a:cs typeface="+mn-cs"/>
              </a:rPr>
              <a:t>Many companies choose to have an order electronically sent to their finances system to be handled from this point forward. However, an Order can also be converted to an Invoice in Dynamics 365 for Sales.  It all comes down to how your organization wants to manage the process.</a:t>
            </a:r>
            <a:endParaRPr lang="en-US" sz="800" kern="1200" dirty="0">
              <a:solidFill>
                <a:schemeClr val="tx1"/>
              </a:solidFill>
              <a:effectLst/>
              <a:latin typeface="Segoe UI Light" pitchFamily="34" charset="0"/>
              <a:ea typeface="+mn-ea"/>
              <a:cs typeface="+mn-cs"/>
            </a:endParaRPr>
          </a:p>
          <a:p>
            <a:endParaRPr lang="en-US" sz="800"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272235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b="0" i="0" u="none" strike="noStrike" kern="1200" baseline="0" dirty="0">
                <a:solidFill>
                  <a:schemeClr val="tx1"/>
                </a:solidFill>
                <a:latin typeface="Segoe UI Light" pitchFamily="34" charset="0"/>
                <a:ea typeface="+mn-ea"/>
                <a:cs typeface="+mn-cs"/>
              </a:rPr>
              <a:t>Invoices are requests for payment from a business to its customers. Invoices can be, but are not required to be, related to orders. </a:t>
            </a:r>
          </a:p>
          <a:p>
            <a:endParaRPr lang="en-US" sz="800" b="0" i="0" u="none" strike="noStrike" kern="1200" baseline="0" dirty="0">
              <a:solidFill>
                <a:schemeClr val="tx1"/>
              </a:solidFill>
              <a:latin typeface="Segoe UI Light" pitchFamily="34" charset="0"/>
              <a:ea typeface="+mn-ea"/>
              <a:cs typeface="+mn-cs"/>
            </a:endParaRPr>
          </a:p>
          <a:p>
            <a:r>
              <a:rPr lang="en-US" sz="800" b="0" i="0" u="none" strike="noStrike" kern="1200" baseline="0" dirty="0">
                <a:solidFill>
                  <a:schemeClr val="tx1"/>
                </a:solidFill>
                <a:latin typeface="Segoe UI Light" pitchFamily="34" charset="0"/>
                <a:ea typeface="+mn-ea"/>
                <a:cs typeface="+mn-cs"/>
              </a:rPr>
              <a:t>Depending on the payment terms, an invoice may be generated from an order after it is fulfilled or when it is </a:t>
            </a:r>
            <a:r>
              <a:rPr lang="en-GB" sz="800" b="0" i="0" u="none" strike="noStrike" kern="1200" baseline="0" dirty="0">
                <a:solidFill>
                  <a:schemeClr val="tx1"/>
                </a:solidFill>
                <a:latin typeface="Segoe UI Light" pitchFamily="34" charset="0"/>
                <a:ea typeface="+mn-ea"/>
                <a:cs typeface="+mn-cs"/>
              </a:rPr>
              <a:t>placed.</a:t>
            </a:r>
          </a:p>
          <a:p>
            <a:endParaRPr lang="en-GB" sz="800" b="0" i="0" u="none" strike="noStrike" kern="1200" baseline="0" dirty="0">
              <a:solidFill>
                <a:schemeClr val="tx1"/>
              </a:solidFill>
              <a:latin typeface="Segoe UI Light" pitchFamily="34" charset="0"/>
              <a:ea typeface="+mn-ea"/>
              <a:cs typeface="+mn-cs"/>
            </a:endParaRPr>
          </a:p>
          <a:p>
            <a:r>
              <a:rPr lang="en-US" sz="800" b="0" i="0" u="none" strike="noStrike" kern="1200" baseline="0" dirty="0">
                <a:solidFill>
                  <a:schemeClr val="tx1"/>
                </a:solidFill>
                <a:latin typeface="Segoe UI Light" pitchFamily="34" charset="0"/>
                <a:ea typeface="+mn-ea"/>
                <a:cs typeface="+mn-cs"/>
              </a:rPr>
              <a:t>Dynamics 365 for Sales allows users to generate invoices from the system. In many organizations, a separate financial system tracks the invoice payment. In those cases, if an employee uses the solution's Invoice area, he or she must effectively integrate the two systems to keep the data synchronized. </a:t>
            </a:r>
            <a:endParaRPr lang="en-GB" sz="800" dirty="0"/>
          </a:p>
          <a:p>
            <a:endParaRPr lang="en-US" sz="800"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1843779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882" i="1" kern="1200" dirty="0">
                <a:solidFill>
                  <a:schemeClr val="tx1"/>
                </a:solidFill>
                <a:effectLst/>
                <a:latin typeface="Segoe UI Light" pitchFamily="34" charset="0"/>
                <a:ea typeface="+mn-ea"/>
                <a:cs typeface="+mn-cs"/>
              </a:rPr>
              <a:t>A video demo is available at the following link: https://youtu.be/-7fAcLx-T5U</a:t>
            </a:r>
          </a:p>
          <a:p>
            <a:pPr rtl="0"/>
            <a:r>
              <a:rPr lang="en-US" sz="882" i="1" kern="1200" dirty="0">
                <a:solidFill>
                  <a:schemeClr val="tx1"/>
                </a:solidFill>
                <a:effectLst/>
                <a:latin typeface="Segoe UI Light" pitchFamily="34" charset="0"/>
                <a:ea typeface="+mn-ea"/>
                <a:cs typeface="+mn-cs"/>
              </a:rPr>
              <a:t>You may show the video above, or you may use this demo as an example and provide students with a live demo in your personal environment. Please be aware that the video is publicly hosted on YouTube.</a:t>
            </a:r>
          </a:p>
          <a:p>
            <a:endParaRPr lang="en-US" dirty="0"/>
          </a:p>
          <a:p>
            <a:r>
              <a:rPr lang="en-US" dirty="0"/>
              <a:t>The product catalog is </a:t>
            </a:r>
            <a:r>
              <a:rPr lang="en-US" b="1" dirty="0"/>
              <a:t>NOT</a:t>
            </a:r>
            <a:r>
              <a:rPr lang="en-US" dirty="0"/>
              <a:t> a required element</a:t>
            </a:r>
          </a:p>
          <a:p>
            <a:r>
              <a:rPr lang="en-US" dirty="0"/>
              <a:t>Advantages:</a:t>
            </a:r>
          </a:p>
          <a:p>
            <a:pPr marL="171450" indent="-171450">
              <a:buFont typeface="Arial" panose="020B0604020202020204" pitchFamily="34" charset="0"/>
              <a:buChar char="•"/>
            </a:pPr>
            <a:r>
              <a:rPr lang="en-US" dirty="0"/>
              <a:t>Assist with automatic creation of quotes, orders and invoices</a:t>
            </a:r>
          </a:p>
          <a:p>
            <a:pPr marL="171450" indent="-171450">
              <a:buFont typeface="Arial" panose="020B0604020202020204" pitchFamily="34" charset="0"/>
              <a:buChar char="•"/>
            </a:pPr>
            <a:r>
              <a:rPr lang="en-US" dirty="0"/>
              <a:t>Centralized control over pricing</a:t>
            </a:r>
          </a:p>
          <a:p>
            <a:pPr marL="171450" indent="-171450">
              <a:buFont typeface="Arial" panose="020B0604020202020204" pitchFamily="34" charset="0"/>
              <a:buChar char="•"/>
            </a:pPr>
            <a:r>
              <a:rPr lang="en-US" dirty="0"/>
              <a:t>Cross Selling and Upselling</a:t>
            </a:r>
          </a:p>
          <a:p>
            <a:pPr marL="171450" indent="-171450">
              <a:buFont typeface="Arial" panose="020B0604020202020204" pitchFamily="34" charset="0"/>
              <a:buChar char="•"/>
            </a:pPr>
            <a:endParaRPr lang="en-US" sz="2400" dirty="0"/>
          </a:p>
          <a:p>
            <a:pPr marL="0" indent="0">
              <a:buFont typeface="Arial" panose="020B0604020202020204" pitchFamily="34" charset="0"/>
              <a:buNone/>
            </a:pPr>
            <a:r>
              <a:rPr lang="en-US" sz="1200" u="sng" dirty="0"/>
              <a:t>Sales opportunities associated with products can use </a:t>
            </a:r>
            <a:r>
              <a:rPr lang="en-US" sz="1200" b="0" u="sng" dirty="0"/>
              <a:t>System-Calculated Pricing:</a:t>
            </a:r>
          </a:p>
          <a:p>
            <a:pPr marL="342900" indent="-342900">
              <a:buFont typeface="Arial" panose="020B0604020202020204" pitchFamily="34" charset="0"/>
              <a:buChar char="•"/>
            </a:pPr>
            <a:r>
              <a:rPr lang="en-US" sz="2400" dirty="0"/>
              <a:t>Professionals do not have to perform complex manual pricing calculations, which causes less room for error</a:t>
            </a:r>
          </a:p>
          <a:p>
            <a:pPr marL="342900" indent="-342900">
              <a:buFont typeface="Arial" panose="020B0604020202020204" pitchFamily="34" charset="0"/>
              <a:buChar char="•"/>
            </a:pPr>
            <a:r>
              <a:rPr lang="en-US" sz="2400" dirty="0"/>
              <a:t>Information on an opportunity record can be used to automatically create corresponding quote, order, and invoice records, which keeps everything in an organized pattern</a:t>
            </a:r>
            <a:endParaRPr lang="en-US" sz="1200" b="0" u="none"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147028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8/12/2021 1:15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21</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00" kern="1200" dirty="0">
                <a:solidFill>
                  <a:schemeClr val="tx1"/>
                </a:solidFill>
                <a:effectLst/>
                <a:latin typeface="Segoe UI Light" pitchFamily="34" charset="0"/>
                <a:ea typeface="+mn-ea"/>
                <a:cs typeface="+mn-cs"/>
              </a:rPr>
              <a:t>A unit group provides the unit of measurement for counting products and associating pricing. For example, if the product is bottles of lemonade the primary unit group would be one bottle with additional units for a six pack of bottles, a twelve pack of bottles and a case of 24 bottles. Unit Groups are a required component of the product catalog and must be created before other features can be configured. The configurations for Unit Groups are found in the App Settings area under Unit Groups.</a:t>
            </a:r>
          </a:p>
          <a:p>
            <a:endParaRPr lang="en-US" sz="800"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452408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kern="1200" dirty="0">
                <a:solidFill>
                  <a:schemeClr val="tx1"/>
                </a:solidFill>
                <a:effectLst/>
                <a:latin typeface="Segoe UI Light" pitchFamily="34" charset="0"/>
                <a:ea typeface="+mn-ea"/>
                <a:cs typeface="+mn-cs"/>
              </a:rPr>
              <a:t>When creating a bundle of products, you can decide if certain products must be included and give special pricing for the bundle. You can set a total price and a discounted price for the bundle or if the bundle has optional products, add those products to the price list as price list items. </a:t>
            </a:r>
          </a:p>
          <a:p>
            <a:r>
              <a:rPr lang="en-US" sz="800" kern="1200" dirty="0">
                <a:solidFill>
                  <a:schemeClr val="tx1"/>
                </a:solidFill>
                <a:effectLst/>
                <a:latin typeface="Segoe UI Light" pitchFamily="34" charset="0"/>
                <a:ea typeface="+mn-ea"/>
                <a:cs typeface="+mn-cs"/>
              </a:rPr>
              <a:t>Product bundles can be created from an existing bundle by selecting the clone option. You must save the product bundle before you can add a default price list and product associations. Product bundles replace the deprecated Kit functionality. </a:t>
            </a:r>
          </a:p>
          <a:p>
            <a:endParaRPr lang="en-US" sz="800"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359541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kern="1200" dirty="0">
                <a:solidFill>
                  <a:schemeClr val="tx1"/>
                </a:solidFill>
                <a:effectLst/>
                <a:latin typeface="Segoe UI Light" pitchFamily="34" charset="0"/>
                <a:ea typeface="+mn-ea"/>
                <a:cs typeface="+mn-cs"/>
              </a:rPr>
              <a:t>The price list associates the price with the product. A single product may be associated with multiple price lists. Price lists are used on opportunities, quotes, orders, and invoices and support system calculated revenue tracking. Price lists can also be associated with marketing lists and can be used in multiple currency environments. You may have one price list or several, whichever suits your organization’s needs. For example, you may have a retail price list, a wholesale price list, and a clearance price list. </a:t>
            </a:r>
          </a:p>
          <a:p>
            <a:r>
              <a:rPr lang="en-US" sz="800" kern="1200" dirty="0">
                <a:solidFill>
                  <a:schemeClr val="tx1"/>
                </a:solidFill>
                <a:effectLst/>
                <a:latin typeface="Segoe UI Light" pitchFamily="34" charset="0"/>
                <a:ea typeface="+mn-ea"/>
                <a:cs typeface="+mn-cs"/>
              </a:rPr>
              <a:t>Discounts lists are an optional child record that can be associated with a price list. Discount lists are not directly associated with individual products but associated through the price list. Discounts lists can be used to offer bulk discounts when a high volume of a product is purchased. </a:t>
            </a:r>
          </a:p>
          <a:p>
            <a:r>
              <a:rPr lang="en-US" sz="800" kern="1200" dirty="0">
                <a:solidFill>
                  <a:schemeClr val="tx1"/>
                </a:solidFill>
                <a:effectLst/>
                <a:latin typeface="Segoe UI Light" pitchFamily="34" charset="0"/>
                <a:ea typeface="+mn-ea"/>
                <a:cs typeface="+mn-cs"/>
              </a:rPr>
              <a:t>Individual products are associated to a price list by the creation of a price list item record. A product can be associated to multiple price lists. </a:t>
            </a:r>
          </a:p>
          <a:p>
            <a:r>
              <a:rPr lang="en-US" sz="800" kern="1200" dirty="0">
                <a:solidFill>
                  <a:schemeClr val="tx1"/>
                </a:solidFill>
                <a:effectLst/>
                <a:latin typeface="Segoe UI Light" pitchFamily="34" charset="0"/>
                <a:ea typeface="+mn-ea"/>
                <a:cs typeface="+mn-cs"/>
              </a:rPr>
              <a:t>Price Lists and Discount lists are found in the App Settings area of the Sales Hub. Price list items are a child record of a price list. </a:t>
            </a:r>
          </a:p>
          <a:p>
            <a:endParaRPr lang="en-US" sz="800"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876110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882" i="1" kern="1200" dirty="0">
                <a:solidFill>
                  <a:schemeClr val="tx1"/>
                </a:solidFill>
                <a:effectLst/>
                <a:latin typeface="Segoe UI Light" pitchFamily="34" charset="0"/>
                <a:ea typeface="+mn-ea"/>
                <a:cs typeface="+mn-cs"/>
              </a:rPr>
              <a:t>A video demo is available at the following link: https://youtu.be/66jGsmM3PYM</a:t>
            </a:r>
          </a:p>
          <a:p>
            <a:pPr rtl="0"/>
            <a:r>
              <a:rPr lang="en-US" sz="882" i="1" kern="1200" dirty="0">
                <a:solidFill>
                  <a:schemeClr val="tx1"/>
                </a:solidFill>
                <a:effectLst/>
                <a:latin typeface="Segoe UI Light" pitchFamily="34" charset="0"/>
                <a:ea typeface="+mn-ea"/>
                <a:cs typeface="+mn-cs"/>
              </a:rPr>
              <a:t>You may show the video above, or you may use this demo as an example and provide students with a live demo in your personal environment. Please be aware that the video is publicly hosted on YouTube.</a:t>
            </a:r>
          </a:p>
          <a:p>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82" b="0" i="0" u="none" strike="noStrike" kern="1200" baseline="0" dirty="0">
                <a:solidFill>
                  <a:schemeClr val="tx1"/>
                </a:solidFill>
                <a:latin typeface="Segoe UI Light" pitchFamily="34" charset="0"/>
                <a:ea typeface="+mn-ea"/>
                <a:cs typeface="+mn-cs"/>
              </a:rPr>
              <a:t>To sell effectively, salespeople must know what interactions have occurred with a customer, what touch points have taken place, and what must happen next. Proactively reaching out to customers helps move the sale forward. Phone calls, emails, and meetings are important interactions. For sales people to have a complete view of the opportunity, they must track the various activities that take place with the customer. Dynamics 365 for Sales, users can record and relate different types of activities as an opportunity moves through the various stages of the order cycle from opportunity to Invoice.</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82" b="0" i="0" u="none" strike="noStrike" kern="1200" baseline="0" dirty="0">
              <a:solidFill>
                <a:schemeClr val="tx1"/>
              </a:solidFill>
              <a:latin typeface="Segoe UI Light" pitchFamily="34" charset="0"/>
              <a:ea typeface="+mn-ea"/>
              <a:cs typeface="+mn-cs"/>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GB" dirty="0"/>
              <a:t>When an opportunity is sufficiently progressed you may need to raise a quote and send this to the customer so they can confirm acceptance of the terms and details of the opportunity communicated so far in the process.  With Dynamics 365 for Sales you have the ability to create many different quotes tracked to a single opportunity.  This offers you the ability to work out different potential pricing models to help ensure that you can close the opportunity as won!</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GB" dirty="0"/>
          </a:p>
          <a:p>
            <a:r>
              <a:rPr lang="en-GB" dirty="0"/>
              <a:t>An accepted quote can become an order, indicating that the customer has accepted the terms of the quote and want to progress.  </a:t>
            </a:r>
          </a:p>
          <a:p>
            <a:endParaRPr lang="en-GB" dirty="0"/>
          </a:p>
          <a:p>
            <a:r>
              <a:rPr lang="en-GB" dirty="0"/>
              <a:t>Depending on the way your system is setup, at this point the order may be  integrated to another system such as a Finance system or ERP to manage the process from this point forward.</a:t>
            </a:r>
          </a:p>
          <a:p>
            <a:r>
              <a:rPr lang="en-GB" dirty="0"/>
              <a:t>The final step of the process within in Dynamics 365 for Sales in Invoice, where and invoice can be raised or tracked and sent to the customer.</a:t>
            </a:r>
          </a:p>
          <a:p>
            <a:endParaRPr lang="en-GB" dirty="0"/>
          </a:p>
          <a:p>
            <a:pPr marL="0" marR="0" lvl="0" indent="0" algn="l" defTabSz="914367" rtl="0" eaLnBrk="1" fontAlgn="auto" latinLnBrk="0" hangingPunct="1">
              <a:lnSpc>
                <a:spcPct val="90000"/>
              </a:lnSpc>
              <a:spcBef>
                <a:spcPts val="0"/>
              </a:spcBef>
              <a:spcAft>
                <a:spcPts val="333"/>
              </a:spcAft>
              <a:buClrTx/>
              <a:buSzTx/>
              <a:buFontTx/>
              <a:buNone/>
              <a:tabLst/>
              <a:defRPr/>
            </a:pPr>
            <a:r>
              <a:rPr lang="en-GB" dirty="0"/>
              <a:t>Depending on the way your system is setup, at this point the invoice may be  integrated to another system such as a Finance system or ERP to manage the process from this point forward.</a:t>
            </a:r>
          </a:p>
          <a:p>
            <a:endParaRPr lang="en-GB"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GB"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501814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800" i="1" kern="1200" dirty="0">
                <a:solidFill>
                  <a:schemeClr val="tx1"/>
                </a:solidFill>
                <a:effectLst/>
                <a:latin typeface="Segoe UI Light" pitchFamily="34" charset="0"/>
                <a:ea typeface="+mn-ea"/>
                <a:cs typeface="+mn-cs"/>
              </a:rPr>
              <a:t>A video demo is available at the following link: https://youtu.be/ew-WfaVVqBs</a:t>
            </a:r>
          </a:p>
          <a:p>
            <a:pPr rtl="0"/>
            <a:r>
              <a:rPr lang="en-US" sz="800" i="1" kern="1200" dirty="0">
                <a:solidFill>
                  <a:schemeClr val="tx1"/>
                </a:solidFill>
                <a:effectLst/>
                <a:latin typeface="Segoe UI Light" pitchFamily="34" charset="0"/>
                <a:ea typeface="+mn-ea"/>
                <a:cs typeface="+mn-cs"/>
              </a:rPr>
              <a:t>You may show the video above, or you may use this demo as an example and provide students with a live demo in your personal environment. Please be aware that the video is publicly hosted on YouTube.</a:t>
            </a:r>
          </a:p>
          <a:p>
            <a:endParaRPr lang="en-US" sz="800" dirty="0"/>
          </a:p>
          <a:p>
            <a:r>
              <a:rPr lang="en-US" sz="800" b="0" i="0" u="none" strike="noStrike" kern="1200" baseline="0" dirty="0">
                <a:solidFill>
                  <a:schemeClr val="tx1"/>
                </a:solidFill>
                <a:latin typeface="Segoe UI Light" pitchFamily="34" charset="0"/>
                <a:ea typeface="+mn-ea"/>
                <a:cs typeface="+mn-cs"/>
              </a:rPr>
              <a:t>Sales representatives can use quotes to inform potential customers about the products and prices associated with a sales opportunity. Customers receive the quote and evaluate it against their budget and needs. If it is a match, then the customer comes back with an acceptance and places an order for the product or service based on the terms in the quote. Otherwise, there are further negotiations until acceptable terms are reached. Quotes can be the integration points between the two solutions; for example, the Dynamics 365 Sales quote might pick up the customer information from Dynamics 365 Sales and pick up the product and pricing information from the other system, such as an Enterprise Resource Planning (ERP) system.</a:t>
            </a:r>
          </a:p>
          <a:p>
            <a:endParaRPr lang="en-US" sz="800" b="0" i="0" u="none" strike="noStrike" kern="1200" baseline="0" dirty="0">
              <a:solidFill>
                <a:schemeClr val="tx1"/>
              </a:solidFill>
              <a:latin typeface="Segoe UI Light" pitchFamily="34" charset="0"/>
              <a:ea typeface="+mn-ea"/>
              <a:cs typeface="+mn-cs"/>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b="0" i="0" u="none" strike="noStrike" kern="1200" baseline="0" dirty="0">
                <a:solidFill>
                  <a:schemeClr val="tx1"/>
                </a:solidFill>
                <a:latin typeface="Segoe UI Light" pitchFamily="34" charset="0"/>
                <a:ea typeface="+mn-ea"/>
                <a:cs typeface="+mn-cs"/>
              </a:rPr>
              <a:t>Quotes provide customers with the terms of sale, so it is important to capture price, product and service information in quotes. In some cases, an organization may need to capture special information like a tracking number, which should be added to Dynamics 365 Sales as a custom field.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b="0" i="0" u="none" strike="noStrike" kern="1200" baseline="0" dirty="0">
              <a:solidFill>
                <a:schemeClr val="tx1"/>
              </a:solidFill>
              <a:latin typeface="Segoe UI Light" pitchFamily="34" charset="0"/>
              <a:ea typeface="+mn-ea"/>
              <a:cs typeface="+mn-cs"/>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b="0" i="0" u="none" strike="noStrike" kern="1200" baseline="0" dirty="0">
                <a:solidFill>
                  <a:schemeClr val="tx1"/>
                </a:solidFill>
                <a:latin typeface="Segoe UI Light" pitchFamily="34" charset="0"/>
                <a:ea typeface="+mn-ea"/>
                <a:cs typeface="+mn-cs"/>
              </a:rPr>
              <a:t>In some scenarios a quote can become a legally binding document.  Once a quote is activated, it becomes read-only.  To make changes to it, you must place it back into a draft state to make the edits, then activate it again.  </a:t>
            </a:r>
            <a:endParaRPr lang="en-GB" sz="800" dirty="0"/>
          </a:p>
          <a:p>
            <a:endParaRPr lang="en-US" sz="800"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608316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00"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0133910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00"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9667566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800" i="1" kern="1200" dirty="0">
                <a:solidFill>
                  <a:schemeClr val="tx1"/>
                </a:solidFill>
                <a:effectLst/>
                <a:latin typeface="Segoe UI Light" pitchFamily="34" charset="0"/>
                <a:ea typeface="+mn-ea"/>
                <a:cs typeface="+mn-cs"/>
              </a:rPr>
              <a:t>A video demo is available at the following link: https://youtu.be/vnHgUAW0tO4</a:t>
            </a:r>
          </a:p>
          <a:p>
            <a:pPr rtl="0"/>
            <a:r>
              <a:rPr lang="en-US" sz="800" i="1" kern="1200" dirty="0">
                <a:solidFill>
                  <a:schemeClr val="tx1"/>
                </a:solidFill>
                <a:effectLst/>
                <a:latin typeface="Segoe UI Light" pitchFamily="34" charset="0"/>
                <a:ea typeface="+mn-ea"/>
                <a:cs typeface="+mn-cs"/>
              </a:rPr>
              <a:t>You may show the video above, or you may use this demo as an example and provide students with a live demo in your personal environment. Please be aware that the video is publicly hosted on YouTube.</a:t>
            </a:r>
            <a:endParaRPr lang="en-US" sz="800" b="0" i="1" u="none" strike="noStrike" kern="1200" baseline="0" dirty="0">
              <a:solidFill>
                <a:schemeClr val="tx1"/>
              </a:solidFill>
              <a:latin typeface="Segoe UI Light" pitchFamily="34" charset="0"/>
              <a:ea typeface="+mn-ea"/>
              <a:cs typeface="+mn-cs"/>
            </a:endParaRPr>
          </a:p>
          <a:p>
            <a:endParaRPr lang="en-US" sz="800" b="0" i="0" u="none" strike="noStrike" kern="1200" baseline="0" dirty="0">
              <a:solidFill>
                <a:schemeClr val="tx1"/>
              </a:solidFill>
              <a:latin typeface="Segoe UI Light" pitchFamily="34" charset="0"/>
              <a:ea typeface="+mn-ea"/>
              <a:cs typeface="+mn-cs"/>
            </a:endParaRPr>
          </a:p>
          <a:p>
            <a:r>
              <a:rPr lang="en-US" sz="800" b="0" i="0" u="none" strike="noStrike" kern="1200" baseline="0" dirty="0">
                <a:solidFill>
                  <a:schemeClr val="tx1"/>
                </a:solidFill>
                <a:latin typeface="Segoe UI Light" pitchFamily="34" charset="0"/>
                <a:ea typeface="+mn-ea"/>
                <a:cs typeface="+mn-cs"/>
              </a:rPr>
              <a:t>When customers confirm requests for the product or service, a sales representative can then create an order. Organizations receive and process orders that eventually convert to invoices and revenue at the time of shipment.</a:t>
            </a:r>
          </a:p>
          <a:p>
            <a:endParaRPr lang="en-US" sz="800" b="0" i="0" u="none" strike="noStrike" kern="1200" baseline="0" dirty="0">
              <a:solidFill>
                <a:schemeClr val="tx1"/>
              </a:solidFill>
              <a:latin typeface="Segoe UI Light" pitchFamily="34" charset="0"/>
              <a:ea typeface="+mn-ea"/>
              <a:cs typeface="+mn-cs"/>
            </a:endParaRPr>
          </a:p>
          <a:p>
            <a:r>
              <a:rPr lang="en-US" sz="800" b="0" i="0" u="none" strike="noStrike" kern="1200" baseline="0" dirty="0">
                <a:solidFill>
                  <a:schemeClr val="tx1"/>
                </a:solidFill>
                <a:latin typeface="Segoe UI Light" pitchFamily="34" charset="0"/>
                <a:ea typeface="+mn-ea"/>
                <a:cs typeface="+mn-cs"/>
              </a:rPr>
              <a:t>Dynamics 365 for Sales offers functionality to record customer orders, which can also be created automatically from quotes that have been accepted. This allows an order to be traced back to the opportunity and lead from which it </a:t>
            </a:r>
            <a:r>
              <a:rPr lang="en-GB" sz="800" b="0" i="0" u="none" strike="noStrike" kern="1200" baseline="0" dirty="0">
                <a:solidFill>
                  <a:schemeClr val="tx1"/>
                </a:solidFill>
                <a:latin typeface="Segoe UI Light" pitchFamily="34" charset="0"/>
                <a:ea typeface="+mn-ea"/>
                <a:cs typeface="+mn-cs"/>
              </a:rPr>
              <a:t>originated.</a:t>
            </a:r>
          </a:p>
          <a:p>
            <a:r>
              <a:rPr lang="en-US" sz="800" b="0" i="0" u="none" strike="noStrike" kern="1200" baseline="0" dirty="0">
                <a:solidFill>
                  <a:schemeClr val="tx1"/>
                </a:solidFill>
                <a:latin typeface="Segoe UI Light" pitchFamily="34" charset="0"/>
                <a:ea typeface="+mn-ea"/>
                <a:cs typeface="+mn-cs"/>
              </a:rPr>
              <a:t>After the order is placed, it needs to be fulfilled. Organizations often have a fulfillment system in place that Dynamics 365 for Sales needs to integrate with. Alternatively, the user can enter a fulfillment status in Dynamics 365 for Sales to track it in the system.</a:t>
            </a:r>
          </a:p>
          <a:p>
            <a:endParaRPr lang="en-US" sz="800" b="0" i="0" u="none" strike="noStrike" kern="1200" baseline="0" dirty="0">
              <a:solidFill>
                <a:schemeClr val="tx1"/>
              </a:solidFill>
              <a:latin typeface="Segoe UI Light" pitchFamily="34" charset="0"/>
              <a:ea typeface="+mn-ea"/>
              <a:cs typeface="+mn-cs"/>
            </a:endParaRPr>
          </a:p>
          <a:p>
            <a:r>
              <a:rPr lang="en-US" sz="800" b="0" i="0" u="none" strike="noStrike" kern="1200" baseline="0" dirty="0">
                <a:solidFill>
                  <a:schemeClr val="tx1"/>
                </a:solidFill>
                <a:latin typeface="Segoe UI Light" pitchFamily="34" charset="0"/>
                <a:ea typeface="+mn-ea"/>
                <a:cs typeface="+mn-cs"/>
              </a:rPr>
              <a:t>Information about an order must include the Name, Currency, Price List and Potential Customer information.  Beyond this, the business may have a set of details they want to include, such as discount or promotion codes. These can be added as custom fields to the order record type. </a:t>
            </a:r>
          </a:p>
          <a:p>
            <a:endParaRPr lang="en-US" sz="800"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8/12/2021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4645218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dark 1">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30E5D0"/>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4" name="Picture 3" descr="Microsoft Dynamics 365 logo, white text version">
            <a:extLst>
              <a:ext uri="{FF2B5EF4-FFF2-40B4-BE49-F238E27FC236}">
                <a16:creationId xmlns:a16="http://schemas.microsoft.com/office/drawing/2014/main" id="{47AA71EC-A6C7-48B6-8F67-8EEA49BDFC8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pic>
        <p:nvPicPr>
          <p:cNvPr id="11" name="Picture 10" descr="one man and two women with hard hats reviewing a Surface computer">
            <a:extLst>
              <a:ext uri="{FF2B5EF4-FFF2-40B4-BE49-F238E27FC236}">
                <a16:creationId xmlns:a16="http://schemas.microsoft.com/office/drawing/2014/main" id="{FAB940D2-B7A4-4B18-8019-C9398E7C10E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bwMode="ltGray">
          <a:xfrm>
            <a:off x="5334000" y="0"/>
            <a:ext cx="6858000" cy="6858000"/>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graphic frame light 2">
    <p:bg>
      <p:bgRef idx="1001">
        <a:schemeClr val="bg1"/>
      </p:bgRef>
    </p:bg>
    <p:spTree>
      <p:nvGrpSpPr>
        <p:cNvPr id="1" name=""/>
        <p:cNvGrpSpPr/>
        <p:nvPr/>
      </p:nvGrpSpPr>
      <p:grpSpPr>
        <a:xfrm>
          <a:off x="0" y="0"/>
          <a:ext cx="0" cy="0"/>
          <a:chOff x="0" y="0"/>
          <a:chExt cx="0" cy="0"/>
        </a:xfrm>
      </p:grpSpPr>
      <p:pic>
        <p:nvPicPr>
          <p:cNvPr id="4" name="Picture 3" descr="Microsoft Dynamics 365 logo, gray text version">
            <a:extLst>
              <a:ext uri="{FF2B5EF4-FFF2-40B4-BE49-F238E27FC236}">
                <a16:creationId xmlns:a16="http://schemas.microsoft.com/office/drawing/2014/main" id="{A4F019A0-D1A3-4E90-BE72-0BEA5623FCC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Picture 6" descr="Colorful shipping containers cropped within the Dynamics 365 graphic frame.">
            <a:extLst>
              <a:ext uri="{FF2B5EF4-FFF2-40B4-BE49-F238E27FC236}">
                <a16:creationId xmlns:a16="http://schemas.microsoft.com/office/drawing/2014/main" id="{B4081048-72C7-48BE-A777-3BBC20714EF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ltGray">
          <a:xfrm>
            <a:off x="6434098" y="0"/>
            <a:ext cx="5175655" cy="6858000"/>
          </a:xfrm>
          <a:prstGeom prst="rect">
            <a:avLst/>
          </a:prstGeom>
        </p:spPr>
      </p:pic>
    </p:spTree>
    <p:extLst>
      <p:ext uri="{BB962C8B-B14F-4D97-AF65-F5344CB8AC3E}">
        <p14:creationId xmlns:p14="http://schemas.microsoft.com/office/powerpoint/2010/main" val="13813277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191919"/>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30E5D0"/>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2" name="Picture 1" descr="Microsoft Dynamics 365 logo, white text version">
            <a:extLst>
              <a:ext uri="{FF2B5EF4-FFF2-40B4-BE49-F238E27FC236}">
                <a16:creationId xmlns:a16="http://schemas.microsoft.com/office/drawing/2014/main" id="{AB102EF0-6ED7-4E24-A7D7-8968A6F3D18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2" name="Picture 1" descr="Microsoft Dynamics 365 logo, gray text version">
            <a:extLst>
              <a:ext uri="{FF2B5EF4-FFF2-40B4-BE49-F238E27FC236}">
                <a16:creationId xmlns:a16="http://schemas.microsoft.com/office/drawing/2014/main" id="{8605861F-6D56-4C9C-8356-37418FCFD84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19BA2105-6190-4AAC-A3BC-539B574EF13B}"/>
              </a:ext>
              <a:ext uri="{C183D7F6-B498-43B3-948B-1728B52AA6E4}">
                <adec:decorative xmlns:adec="http://schemas.microsoft.com/office/drawing/2017/decorative" val="1"/>
              </a:ext>
            </a:extLst>
          </p:cNvPr>
          <p:cNvCxnSpPr>
            <a:cxnSpLocks/>
          </p:cNvCxnSpPr>
          <p:nvPr userDrawn="1"/>
        </p:nvCxnSpPr>
        <p:spPr>
          <a:xfrm>
            <a:off x="1" y="3578405"/>
            <a:ext cx="12192000" cy="0"/>
          </a:xfrm>
          <a:prstGeom prst="line">
            <a:avLst/>
          </a:prstGeom>
          <a:noFill/>
          <a:ln w="19050">
            <a:solidFill>
              <a:schemeClr val="accent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4" name="Arc 3">
            <a:extLst>
              <a:ext uri="{FF2B5EF4-FFF2-40B4-BE49-F238E27FC236}">
                <a16:creationId xmlns:a16="http://schemas.microsoft.com/office/drawing/2014/main" id="{7B826E00-4539-4D8C-8D40-819BF35DDBDF}"/>
              </a:ext>
              <a:ext uri="{C183D7F6-B498-43B3-948B-1728B52AA6E4}">
                <adec:decorative xmlns:adec="http://schemas.microsoft.com/office/drawing/2017/decorative" val="1"/>
              </a:ext>
            </a:extLst>
          </p:cNvPr>
          <p:cNvSpPr/>
          <p:nvPr userDrawn="1"/>
        </p:nvSpPr>
        <p:spPr bwMode="auto">
          <a:xfrm>
            <a:off x="455995" y="2357499"/>
            <a:ext cx="2620012" cy="2620012"/>
          </a:xfrm>
          <a:prstGeom prst="arc">
            <a:avLst>
              <a:gd name="adj1" fmla="val 11007060"/>
              <a:gd name="adj2" fmla="val 21393524"/>
            </a:avLst>
          </a:prstGeom>
          <a:solidFill>
            <a:schemeClr val="bg1"/>
          </a:solidFill>
          <a:ln w="19050">
            <a:solidFill>
              <a:schemeClr val="accent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IN" sz="2400">
              <a:gradFill>
                <a:gsLst>
                  <a:gs pos="0">
                    <a:srgbClr val="FFFFFF"/>
                  </a:gs>
                  <a:gs pos="100000">
                    <a:srgbClr val="FFFFFF"/>
                  </a:gs>
                </a:gsLst>
                <a:lin ang="5400000" scaled="0"/>
              </a:gradFill>
              <a:cs typeface="Segoe UI" pitchFamily="34" charset="0"/>
            </a:endParaRPr>
          </a:p>
        </p:txBody>
      </p:sp>
      <p:sp>
        <p:nvSpPr>
          <p:cNvPr id="5" name="Oval 4">
            <a:extLst>
              <a:ext uri="{FF2B5EF4-FFF2-40B4-BE49-F238E27FC236}">
                <a16:creationId xmlns:a16="http://schemas.microsoft.com/office/drawing/2014/main" id="{FF7CBA59-1E06-489C-80B5-229553356236}"/>
              </a:ext>
              <a:ext uri="{C183D7F6-B498-43B3-948B-1728B52AA6E4}">
                <adec:decorative xmlns:adec="http://schemas.microsoft.com/office/drawing/2017/decorative" val="1"/>
              </a:ext>
            </a:extLst>
          </p:cNvPr>
          <p:cNvSpPr/>
          <p:nvPr userDrawn="1"/>
        </p:nvSpPr>
        <p:spPr bwMode="auto">
          <a:xfrm>
            <a:off x="594453" y="2507664"/>
            <a:ext cx="2319687" cy="2319680"/>
          </a:xfrm>
          <a:prstGeom prst="ellipse">
            <a:avLst/>
          </a:prstGeom>
          <a:solidFill>
            <a:schemeClr val="bg2"/>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2000" dirty="0">
              <a:solidFill>
                <a:schemeClr val="tx1"/>
              </a:solidFill>
              <a:latin typeface="+mj-lt"/>
            </a:endParaRPr>
          </a:p>
        </p:txBody>
      </p:sp>
      <p:sp>
        <p:nvSpPr>
          <p:cNvPr id="6" name="Arc 5">
            <a:extLst>
              <a:ext uri="{FF2B5EF4-FFF2-40B4-BE49-F238E27FC236}">
                <a16:creationId xmlns:a16="http://schemas.microsoft.com/office/drawing/2014/main" id="{77C8D528-0FE3-4182-AA44-A2FEFB883615}"/>
              </a:ext>
              <a:ext uri="{C183D7F6-B498-43B3-948B-1728B52AA6E4}">
                <adec:decorative xmlns:adec="http://schemas.microsoft.com/office/drawing/2017/decorative" val="1"/>
              </a:ext>
            </a:extLst>
          </p:cNvPr>
          <p:cNvSpPr/>
          <p:nvPr userDrawn="1"/>
        </p:nvSpPr>
        <p:spPr bwMode="auto">
          <a:xfrm>
            <a:off x="3351480" y="2357499"/>
            <a:ext cx="2620012" cy="2620012"/>
          </a:xfrm>
          <a:prstGeom prst="arc">
            <a:avLst>
              <a:gd name="adj1" fmla="val 11001177"/>
              <a:gd name="adj2" fmla="val 21393068"/>
            </a:avLst>
          </a:prstGeom>
          <a:solidFill>
            <a:schemeClr val="bg1"/>
          </a:solidFill>
          <a:ln w="19050">
            <a:solidFill>
              <a:schemeClr val="accent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IN" sz="2400">
              <a:gradFill>
                <a:gsLst>
                  <a:gs pos="0">
                    <a:srgbClr val="FFFFFF"/>
                  </a:gs>
                  <a:gs pos="100000">
                    <a:srgbClr val="FFFFFF"/>
                  </a:gs>
                </a:gsLst>
                <a:lin ang="5400000" scaled="0"/>
              </a:gradFill>
              <a:cs typeface="Segoe UI" pitchFamily="34" charset="0"/>
            </a:endParaRPr>
          </a:p>
        </p:txBody>
      </p:sp>
      <p:sp>
        <p:nvSpPr>
          <p:cNvPr id="7" name="Oval 6">
            <a:extLst>
              <a:ext uri="{FF2B5EF4-FFF2-40B4-BE49-F238E27FC236}">
                <a16:creationId xmlns:a16="http://schemas.microsoft.com/office/drawing/2014/main" id="{297122BF-364A-46A3-9256-76EC8418AC69}"/>
              </a:ext>
              <a:ext uri="{C183D7F6-B498-43B3-948B-1728B52AA6E4}">
                <adec:decorative xmlns:adec="http://schemas.microsoft.com/office/drawing/2017/decorative" val="1"/>
              </a:ext>
            </a:extLst>
          </p:cNvPr>
          <p:cNvSpPr/>
          <p:nvPr userDrawn="1"/>
        </p:nvSpPr>
        <p:spPr bwMode="auto">
          <a:xfrm>
            <a:off x="3493840" y="2507664"/>
            <a:ext cx="2319687" cy="2319680"/>
          </a:xfrm>
          <a:prstGeom prst="ellipse">
            <a:avLst/>
          </a:prstGeom>
          <a:solidFill>
            <a:schemeClr val="bg2"/>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lvl="0" algn="ctr"/>
            <a:endParaRPr lang="en-US" sz="2000" dirty="0">
              <a:solidFill>
                <a:schemeClr val="tx1"/>
              </a:solidFill>
              <a:latin typeface="+mj-lt"/>
            </a:endParaRPr>
          </a:p>
        </p:txBody>
      </p:sp>
      <p:sp>
        <p:nvSpPr>
          <p:cNvPr id="8" name="Arc 7">
            <a:extLst>
              <a:ext uri="{FF2B5EF4-FFF2-40B4-BE49-F238E27FC236}">
                <a16:creationId xmlns:a16="http://schemas.microsoft.com/office/drawing/2014/main" id="{C9449B7F-0CC0-4A2C-9987-EBBF3AABF495}"/>
              </a:ext>
              <a:ext uri="{C183D7F6-B498-43B3-948B-1728B52AA6E4}">
                <adec:decorative xmlns:adec="http://schemas.microsoft.com/office/drawing/2017/decorative" val="1"/>
              </a:ext>
            </a:extLst>
          </p:cNvPr>
          <p:cNvSpPr/>
          <p:nvPr userDrawn="1"/>
        </p:nvSpPr>
        <p:spPr bwMode="auto">
          <a:xfrm>
            <a:off x="6246965" y="2357499"/>
            <a:ext cx="2620012" cy="2620012"/>
          </a:xfrm>
          <a:prstGeom prst="arc">
            <a:avLst>
              <a:gd name="adj1" fmla="val 10999415"/>
              <a:gd name="adj2" fmla="val 21399177"/>
            </a:avLst>
          </a:prstGeom>
          <a:solidFill>
            <a:schemeClr val="bg1"/>
          </a:solidFill>
          <a:ln w="19050">
            <a:solidFill>
              <a:schemeClr val="accent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IN" sz="2400">
              <a:gradFill>
                <a:gsLst>
                  <a:gs pos="0">
                    <a:srgbClr val="FFFFFF"/>
                  </a:gs>
                  <a:gs pos="100000">
                    <a:srgbClr val="FFFFFF"/>
                  </a:gs>
                </a:gsLst>
                <a:lin ang="5400000" scaled="0"/>
              </a:gradFill>
              <a:cs typeface="Segoe UI" pitchFamily="34" charset="0"/>
            </a:endParaRPr>
          </a:p>
        </p:txBody>
      </p:sp>
      <p:sp>
        <p:nvSpPr>
          <p:cNvPr id="9" name="Oval 8">
            <a:extLst>
              <a:ext uri="{FF2B5EF4-FFF2-40B4-BE49-F238E27FC236}">
                <a16:creationId xmlns:a16="http://schemas.microsoft.com/office/drawing/2014/main" id="{1E60920E-D2FF-4BA7-8508-1CE11C9A6EFD}"/>
              </a:ext>
              <a:ext uri="{C183D7F6-B498-43B3-948B-1728B52AA6E4}">
                <adec:decorative xmlns:adec="http://schemas.microsoft.com/office/drawing/2017/decorative" val="1"/>
              </a:ext>
            </a:extLst>
          </p:cNvPr>
          <p:cNvSpPr/>
          <p:nvPr userDrawn="1"/>
        </p:nvSpPr>
        <p:spPr bwMode="auto">
          <a:xfrm>
            <a:off x="6393227" y="2507664"/>
            <a:ext cx="2319687" cy="2319680"/>
          </a:xfrm>
          <a:prstGeom prst="ellipse">
            <a:avLst/>
          </a:prstGeom>
          <a:solidFill>
            <a:schemeClr val="bg2"/>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lvl="0" algn="ctr"/>
            <a:endParaRPr lang="en-US" sz="2000" dirty="0">
              <a:solidFill>
                <a:schemeClr val="tx1"/>
              </a:solidFill>
              <a:latin typeface="+mj-lt"/>
            </a:endParaRPr>
          </a:p>
        </p:txBody>
      </p:sp>
      <p:sp>
        <p:nvSpPr>
          <p:cNvPr id="10" name="Arc 9">
            <a:extLst>
              <a:ext uri="{FF2B5EF4-FFF2-40B4-BE49-F238E27FC236}">
                <a16:creationId xmlns:a16="http://schemas.microsoft.com/office/drawing/2014/main" id="{4EA5E634-7A4C-42E5-A9EF-BC834A0DD4BE}"/>
              </a:ext>
              <a:ext uri="{C183D7F6-B498-43B3-948B-1728B52AA6E4}">
                <adec:decorative xmlns:adec="http://schemas.microsoft.com/office/drawing/2017/decorative" val="1"/>
              </a:ext>
            </a:extLst>
          </p:cNvPr>
          <p:cNvSpPr/>
          <p:nvPr userDrawn="1"/>
        </p:nvSpPr>
        <p:spPr bwMode="auto">
          <a:xfrm>
            <a:off x="9142452" y="2357499"/>
            <a:ext cx="2620012" cy="2620012"/>
          </a:xfrm>
          <a:prstGeom prst="arc">
            <a:avLst>
              <a:gd name="adj1" fmla="val 11007909"/>
              <a:gd name="adj2" fmla="val 21392185"/>
            </a:avLst>
          </a:prstGeom>
          <a:solidFill>
            <a:schemeClr val="bg1"/>
          </a:solidFill>
          <a:ln w="19050">
            <a:solidFill>
              <a:schemeClr val="accent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IN" sz="2400">
              <a:gradFill>
                <a:gsLst>
                  <a:gs pos="0">
                    <a:srgbClr val="FFFFFF"/>
                  </a:gs>
                  <a:gs pos="100000">
                    <a:srgbClr val="FFFFFF"/>
                  </a:gs>
                </a:gsLst>
                <a:lin ang="5400000" scaled="0"/>
              </a:gradFill>
              <a:cs typeface="Segoe UI" pitchFamily="34" charset="0"/>
            </a:endParaRPr>
          </a:p>
        </p:txBody>
      </p:sp>
      <p:sp>
        <p:nvSpPr>
          <p:cNvPr id="11" name="Oval 10">
            <a:extLst>
              <a:ext uri="{FF2B5EF4-FFF2-40B4-BE49-F238E27FC236}">
                <a16:creationId xmlns:a16="http://schemas.microsoft.com/office/drawing/2014/main" id="{411BCB16-E601-4E3E-8E95-9FC45C1F9AB4}"/>
              </a:ext>
              <a:ext uri="{C183D7F6-B498-43B3-948B-1728B52AA6E4}">
                <adec:decorative xmlns:adec="http://schemas.microsoft.com/office/drawing/2017/decorative" val="1"/>
              </a:ext>
            </a:extLst>
          </p:cNvPr>
          <p:cNvSpPr/>
          <p:nvPr userDrawn="1"/>
        </p:nvSpPr>
        <p:spPr bwMode="auto">
          <a:xfrm>
            <a:off x="9292614" y="2507664"/>
            <a:ext cx="2319687" cy="2319680"/>
          </a:xfrm>
          <a:prstGeom prst="ellipse">
            <a:avLst/>
          </a:prstGeom>
          <a:solidFill>
            <a:schemeClr val="bg2"/>
          </a:solidFill>
          <a:ln w="63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lvl="0" algn="ctr"/>
            <a:endParaRPr lang="en-US" sz="2000" dirty="0">
              <a:solidFill>
                <a:schemeClr val="tx1"/>
              </a:solidFill>
              <a:latin typeface="+mj-lt"/>
            </a:endParaRPr>
          </a:p>
        </p:txBody>
      </p:sp>
    </p:spTree>
    <p:extLst>
      <p:ext uri="{BB962C8B-B14F-4D97-AF65-F5344CB8AC3E}">
        <p14:creationId xmlns:p14="http://schemas.microsoft.com/office/powerpoint/2010/main" val="30676274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4BFBC-9AE0-493D-B462-54A492DD4DCE}"/>
              </a:ext>
            </a:extLst>
          </p:cNvPr>
          <p:cNvSpPr>
            <a:spLocks noGrp="1"/>
          </p:cNvSpPr>
          <p:nvPr>
            <p:ph type="title"/>
          </p:nvPr>
        </p:nvSpPr>
        <p:spPr/>
        <p:txBody>
          <a:bodyPr/>
          <a:lstStyle/>
          <a:p>
            <a:r>
              <a:rPr lang="en-US"/>
              <a:t>Click to edit Master title style</a:t>
            </a:r>
          </a:p>
        </p:txBody>
      </p:sp>
      <p:sp>
        <p:nvSpPr>
          <p:cNvPr id="3" name="Rectangle 2">
            <a:extLst>
              <a:ext uri="{FF2B5EF4-FFF2-40B4-BE49-F238E27FC236}">
                <a16:creationId xmlns:a16="http://schemas.microsoft.com/office/drawing/2014/main" id="{7A94B293-DE06-48B8-BF99-2989B2883BD6}"/>
              </a:ext>
            </a:extLst>
          </p:cNvPr>
          <p:cNvSpPr/>
          <p:nvPr userDrawn="1"/>
        </p:nvSpPr>
        <p:spPr bwMode="auto">
          <a:xfrm>
            <a:off x="588264" y="1905388"/>
            <a:ext cx="3576733" cy="3568312"/>
          </a:xfrm>
          <a:prstGeom prst="rect">
            <a:avLst/>
          </a:prstGeom>
          <a:solidFill>
            <a:schemeClr val="bg1">
              <a:lumMod val="95000"/>
            </a:schemeClr>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075710" rIns="179285" bIns="143428" numCol="1" spcCol="0" rtlCol="0" fromWordArt="0" anchor="t" anchorCtr="0" forceAA="0" compatLnSpc="1">
            <a:prstTxWarp prst="textNoShape">
              <a:avLst/>
            </a:prstTxWarp>
            <a:noAutofit/>
          </a:bodyPr>
          <a:lstStyle/>
          <a:p>
            <a:endParaRPr lang="en-US" sz="2200" dirty="0">
              <a:solidFill>
                <a:schemeClr val="tx1"/>
              </a:solidFill>
            </a:endParaRPr>
          </a:p>
        </p:txBody>
      </p:sp>
      <p:sp>
        <p:nvSpPr>
          <p:cNvPr id="15" name="Rectangle 14">
            <a:extLst>
              <a:ext uri="{FF2B5EF4-FFF2-40B4-BE49-F238E27FC236}">
                <a16:creationId xmlns:a16="http://schemas.microsoft.com/office/drawing/2014/main" id="{46293142-EA7F-4033-9354-3F0B2A559727}"/>
              </a:ext>
            </a:extLst>
          </p:cNvPr>
          <p:cNvSpPr/>
          <p:nvPr userDrawn="1"/>
        </p:nvSpPr>
        <p:spPr bwMode="auto">
          <a:xfrm>
            <a:off x="4310459" y="1905388"/>
            <a:ext cx="3576733" cy="3568312"/>
          </a:xfrm>
          <a:prstGeom prst="rect">
            <a:avLst/>
          </a:prstGeom>
          <a:solidFill>
            <a:schemeClr val="bg1">
              <a:lumMod val="95000"/>
            </a:schemeClr>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075710" rIns="179285" bIns="143428" numCol="1" spcCol="0" rtlCol="0" fromWordArt="0" anchor="t" anchorCtr="0" forceAA="0" compatLnSpc="1">
            <a:prstTxWarp prst="textNoShape">
              <a:avLst/>
            </a:prstTxWarp>
            <a:noAutofit/>
          </a:bodyPr>
          <a:lstStyle/>
          <a:p>
            <a:endParaRPr lang="en-US" sz="2200" dirty="0">
              <a:solidFill>
                <a:schemeClr val="tx1"/>
              </a:solidFill>
            </a:endParaRPr>
          </a:p>
        </p:txBody>
      </p:sp>
      <p:sp>
        <p:nvSpPr>
          <p:cNvPr id="20" name="Rectangle 19">
            <a:extLst>
              <a:ext uri="{FF2B5EF4-FFF2-40B4-BE49-F238E27FC236}">
                <a16:creationId xmlns:a16="http://schemas.microsoft.com/office/drawing/2014/main" id="{4862C5E5-DC5F-4879-8F65-425C054B79C9}"/>
              </a:ext>
            </a:extLst>
          </p:cNvPr>
          <p:cNvSpPr/>
          <p:nvPr userDrawn="1"/>
        </p:nvSpPr>
        <p:spPr bwMode="auto">
          <a:xfrm>
            <a:off x="8032655" y="1905388"/>
            <a:ext cx="3576733" cy="3568312"/>
          </a:xfrm>
          <a:prstGeom prst="rect">
            <a:avLst/>
          </a:prstGeom>
          <a:solidFill>
            <a:schemeClr val="bg1">
              <a:lumMod val="95000"/>
            </a:schemeClr>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075710" rIns="179285" bIns="143428" numCol="1" spcCol="0" rtlCol="0" fromWordArt="0" anchor="t" anchorCtr="0" forceAA="0" compatLnSpc="1">
            <a:prstTxWarp prst="textNoShape">
              <a:avLst/>
            </a:prstTxWarp>
            <a:noAutofit/>
          </a:bodyPr>
          <a:lstStyle/>
          <a:p>
            <a:endParaRPr lang="en-US" sz="2200" dirty="0">
              <a:solidFill>
                <a:schemeClr val="tx1"/>
              </a:solidFill>
            </a:endParaRPr>
          </a:p>
        </p:txBody>
      </p:sp>
      <p:grpSp>
        <p:nvGrpSpPr>
          <p:cNvPr id="11" name="Group 10">
            <a:extLst>
              <a:ext uri="{FF2B5EF4-FFF2-40B4-BE49-F238E27FC236}">
                <a16:creationId xmlns:a16="http://schemas.microsoft.com/office/drawing/2014/main" id="{971AE2C5-3D9A-4185-B174-E33B3E173A1A}"/>
              </a:ext>
              <a:ext uri="{C183D7F6-B498-43B3-948B-1728B52AA6E4}">
                <adec:decorative xmlns:adec="http://schemas.microsoft.com/office/drawing/2017/decorative" val="1"/>
              </a:ext>
            </a:extLst>
          </p:cNvPr>
          <p:cNvGrpSpPr/>
          <p:nvPr userDrawn="1"/>
        </p:nvGrpSpPr>
        <p:grpSpPr>
          <a:xfrm>
            <a:off x="759695" y="2058384"/>
            <a:ext cx="777240" cy="777240"/>
            <a:chOff x="3615992" y="453692"/>
            <a:chExt cx="731520" cy="731520"/>
          </a:xfrm>
          <a:solidFill>
            <a:schemeClr val="bg1"/>
          </a:solidFill>
        </p:grpSpPr>
        <p:sp>
          <p:nvSpPr>
            <p:cNvPr id="12" name="Oval 11">
              <a:extLst>
                <a:ext uri="{FF2B5EF4-FFF2-40B4-BE49-F238E27FC236}">
                  <a16:creationId xmlns:a16="http://schemas.microsoft.com/office/drawing/2014/main" id="{3648D0FD-68EA-4BE1-8AD0-0FD7FDD9AAAD}"/>
                </a:ext>
              </a:extLst>
            </p:cNvPr>
            <p:cNvSpPr/>
            <p:nvPr/>
          </p:nvSpPr>
          <p:spPr bwMode="auto">
            <a:xfrm rot="10800000" flipV="1">
              <a:off x="3615992" y="453692"/>
              <a:ext cx="731520" cy="73152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3" name="Oval 12">
              <a:extLst>
                <a:ext uri="{FF2B5EF4-FFF2-40B4-BE49-F238E27FC236}">
                  <a16:creationId xmlns:a16="http://schemas.microsoft.com/office/drawing/2014/main" id="{0A9E0669-154C-4181-BA3C-91210D993948}"/>
                </a:ext>
              </a:extLst>
            </p:cNvPr>
            <p:cNvSpPr/>
            <p:nvPr/>
          </p:nvSpPr>
          <p:spPr bwMode="auto">
            <a:xfrm rot="10800000" flipV="1">
              <a:off x="3684968" y="522669"/>
              <a:ext cx="593568" cy="593568"/>
            </a:xfrm>
            <a:prstGeom prst="ellipse">
              <a:avLst/>
            </a:prstGeom>
            <a:grpFill/>
            <a:ln w="28575">
              <a:solidFill>
                <a:schemeClr val="accent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6" name="Group 15">
            <a:extLst>
              <a:ext uri="{FF2B5EF4-FFF2-40B4-BE49-F238E27FC236}">
                <a16:creationId xmlns:a16="http://schemas.microsoft.com/office/drawing/2014/main" id="{E7CA146D-5BCF-4AEB-9B4E-3A976B1C0012}"/>
              </a:ext>
              <a:ext uri="{C183D7F6-B498-43B3-948B-1728B52AA6E4}">
                <adec:decorative xmlns:adec="http://schemas.microsoft.com/office/drawing/2017/decorative" val="1"/>
              </a:ext>
            </a:extLst>
          </p:cNvPr>
          <p:cNvGrpSpPr/>
          <p:nvPr userDrawn="1"/>
        </p:nvGrpSpPr>
        <p:grpSpPr>
          <a:xfrm>
            <a:off x="4481890" y="2058384"/>
            <a:ext cx="777240" cy="777240"/>
            <a:chOff x="3615992" y="453692"/>
            <a:chExt cx="731520" cy="731520"/>
          </a:xfrm>
          <a:solidFill>
            <a:schemeClr val="bg1"/>
          </a:solidFill>
        </p:grpSpPr>
        <p:sp>
          <p:nvSpPr>
            <p:cNvPr id="17" name="Oval 16">
              <a:extLst>
                <a:ext uri="{FF2B5EF4-FFF2-40B4-BE49-F238E27FC236}">
                  <a16:creationId xmlns:a16="http://schemas.microsoft.com/office/drawing/2014/main" id="{E6BB8356-54C1-4643-8AA2-64596131ADC5}"/>
                </a:ext>
              </a:extLst>
            </p:cNvPr>
            <p:cNvSpPr/>
            <p:nvPr/>
          </p:nvSpPr>
          <p:spPr bwMode="auto">
            <a:xfrm rot="10800000" flipV="1">
              <a:off x="3615992" y="453692"/>
              <a:ext cx="731520" cy="73152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Oval 17">
              <a:extLst>
                <a:ext uri="{FF2B5EF4-FFF2-40B4-BE49-F238E27FC236}">
                  <a16:creationId xmlns:a16="http://schemas.microsoft.com/office/drawing/2014/main" id="{3C4BEC56-DA55-468C-A329-620C32B3B110}"/>
                </a:ext>
              </a:extLst>
            </p:cNvPr>
            <p:cNvSpPr/>
            <p:nvPr/>
          </p:nvSpPr>
          <p:spPr bwMode="auto">
            <a:xfrm rot="10800000" flipV="1">
              <a:off x="3684968" y="522669"/>
              <a:ext cx="593568" cy="593568"/>
            </a:xfrm>
            <a:prstGeom prst="ellipse">
              <a:avLst/>
            </a:prstGeom>
            <a:grpFill/>
            <a:ln w="28575">
              <a:solidFill>
                <a:schemeClr val="accent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1" name="Group 20">
            <a:extLst>
              <a:ext uri="{FF2B5EF4-FFF2-40B4-BE49-F238E27FC236}">
                <a16:creationId xmlns:a16="http://schemas.microsoft.com/office/drawing/2014/main" id="{85ADC63A-5E71-401C-A585-C7F157D24030}"/>
              </a:ext>
              <a:ext uri="{C183D7F6-B498-43B3-948B-1728B52AA6E4}">
                <adec:decorative xmlns:adec="http://schemas.microsoft.com/office/drawing/2017/decorative" val="1"/>
              </a:ext>
            </a:extLst>
          </p:cNvPr>
          <p:cNvGrpSpPr/>
          <p:nvPr userDrawn="1"/>
        </p:nvGrpSpPr>
        <p:grpSpPr>
          <a:xfrm>
            <a:off x="8204086" y="2058384"/>
            <a:ext cx="777240" cy="777240"/>
            <a:chOff x="3615992" y="453692"/>
            <a:chExt cx="731520" cy="731520"/>
          </a:xfrm>
          <a:solidFill>
            <a:schemeClr val="bg1"/>
          </a:solidFill>
        </p:grpSpPr>
        <p:sp>
          <p:nvSpPr>
            <p:cNvPr id="22" name="Oval 21">
              <a:extLst>
                <a:ext uri="{FF2B5EF4-FFF2-40B4-BE49-F238E27FC236}">
                  <a16:creationId xmlns:a16="http://schemas.microsoft.com/office/drawing/2014/main" id="{2F84D6A2-0249-4358-87D8-46D2A89FFF65}"/>
                </a:ext>
              </a:extLst>
            </p:cNvPr>
            <p:cNvSpPr/>
            <p:nvPr/>
          </p:nvSpPr>
          <p:spPr bwMode="auto">
            <a:xfrm rot="10800000" flipV="1">
              <a:off x="3615992" y="453692"/>
              <a:ext cx="731520" cy="73152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3" name="Oval 22">
              <a:extLst>
                <a:ext uri="{FF2B5EF4-FFF2-40B4-BE49-F238E27FC236}">
                  <a16:creationId xmlns:a16="http://schemas.microsoft.com/office/drawing/2014/main" id="{64199FDD-0FD8-4720-85CA-ECFFA7124C1B}"/>
                </a:ext>
              </a:extLst>
            </p:cNvPr>
            <p:cNvSpPr/>
            <p:nvPr/>
          </p:nvSpPr>
          <p:spPr bwMode="auto">
            <a:xfrm rot="10800000" flipV="1">
              <a:off x="3684968" y="522669"/>
              <a:ext cx="593568" cy="593568"/>
            </a:xfrm>
            <a:prstGeom prst="ellipse">
              <a:avLst/>
            </a:prstGeom>
            <a:grpFill/>
            <a:ln w="28575">
              <a:solidFill>
                <a:schemeClr val="accent1"/>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70229347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dark 2">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30E5D0"/>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4" name="Picture 3" descr="Microsoft Dynamics 365 logo, white text version">
            <a:extLst>
              <a:ext uri="{FF2B5EF4-FFF2-40B4-BE49-F238E27FC236}">
                <a16:creationId xmlns:a16="http://schemas.microsoft.com/office/drawing/2014/main" id="{47AA71EC-A6C7-48B6-8F67-8EEA49BDFC8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pic>
        <p:nvPicPr>
          <p:cNvPr id="10" name="Picture 9" descr="A person standing in front of a store&#10;&#10;Description automatically generated with medium confidence">
            <a:extLst>
              <a:ext uri="{FF2B5EF4-FFF2-40B4-BE49-F238E27FC236}">
                <a16:creationId xmlns:a16="http://schemas.microsoft.com/office/drawing/2014/main" id="{DC7875BD-5569-4A66-B1C7-70317E4628C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bwMode="ltGray">
          <a:xfrm>
            <a:off x="5334000" y="0"/>
            <a:ext cx="6858000" cy="6858000"/>
          </a:xfrm>
          <a:prstGeom prst="rect">
            <a:avLst/>
          </a:prstGeom>
        </p:spPr>
      </p:pic>
    </p:spTree>
    <p:extLst>
      <p:ext uri="{BB962C8B-B14F-4D97-AF65-F5344CB8AC3E}">
        <p14:creationId xmlns:p14="http://schemas.microsoft.com/office/powerpoint/2010/main" val="26912528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Title">
    <p:bg>
      <p:bgPr>
        <a:blipFill>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199" y="3227431"/>
            <a:ext cx="2453685" cy="403137"/>
          </a:xfrm>
        </p:spPr>
        <p:txBody>
          <a:bodyPr wrap="square" lIns="0" tIns="0" rIns="0" bIns="0" anchor="ctr">
            <a:spAutoFit/>
          </a:bodyPr>
          <a:lstStyle>
            <a:lvl1pPr>
              <a:lnSpc>
                <a:spcPts val="3137"/>
              </a:lnSpc>
              <a:defRPr sz="2745" strike="noStrike">
                <a:solidFill>
                  <a:schemeClr val="bg1"/>
                </a:solidFill>
              </a:defRPr>
            </a:lvl1pPr>
          </a:lstStyle>
          <a:p>
            <a:r>
              <a:rPr lang="en-US" dirty="0"/>
              <a:t>Title</a:t>
            </a:r>
          </a:p>
        </p:txBody>
      </p:sp>
    </p:spTree>
    <p:extLst>
      <p:ext uri="{BB962C8B-B14F-4D97-AF65-F5344CB8AC3E}">
        <p14:creationId xmlns:p14="http://schemas.microsoft.com/office/powerpoint/2010/main" val="268219950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1FDE817-4581-481C-9C54-D23C2F82ACA3}"/>
              </a:ext>
            </a:extLst>
          </p:cNvPr>
          <p:cNvSpPr>
            <a:spLocks noGrp="1"/>
          </p:cNvSpPr>
          <p:nvPr>
            <p:ph type="title" hasCustomPrompt="1"/>
          </p:nvPr>
        </p:nvSpPr>
        <p:spPr>
          <a:xfrm>
            <a:off x="585217" y="3207401"/>
            <a:ext cx="8892608" cy="443198"/>
          </a:xfrm>
          <a:noFill/>
        </p:spPr>
        <p:txBody>
          <a:bodyPr wrap="square" lIns="0" tIns="0" rIns="0" bIns="0" anchor="ctr" anchorCtr="0">
            <a:spAutoFit/>
          </a:bodyPr>
          <a:lstStyle>
            <a:lvl1pPr algn="l" defTabSz="932563" rtl="0" eaLnBrk="1" latinLnBrk="0" hangingPunct="1">
              <a:lnSpc>
                <a:spcPct val="90000"/>
              </a:lnSpc>
              <a:spcBef>
                <a:spcPct val="0"/>
              </a:spcBef>
              <a:buNone/>
              <a:defRPr lang="en-US" sz="32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61485384"/>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3_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2716" y="3227431"/>
            <a:ext cx="2690830" cy="403137"/>
          </a:xfrm>
        </p:spPr>
        <p:txBody>
          <a:bodyPr wrap="square" lIns="0" tIns="0" rIns="0" bIns="0">
            <a:spAutoFit/>
          </a:bodyPr>
          <a:lstStyle>
            <a:lvl1pPr>
              <a:lnSpc>
                <a:spcPts val="3137"/>
              </a:lnSpc>
              <a:defRPr sz="2745" strike="noStrike">
                <a:solidFill>
                  <a:schemeClr val="tx1"/>
                </a:solidFill>
              </a:defRPr>
            </a:lvl1pPr>
          </a:lstStyle>
          <a:p>
            <a:r>
              <a:rPr lang="en-US" dirty="0"/>
              <a:t>Title</a:t>
            </a:r>
          </a:p>
        </p:txBody>
      </p:sp>
      <p:sp>
        <p:nvSpPr>
          <p:cNvPr id="4" name="Footer Placeholder 14">
            <a:extLst>
              <a:ext uri="{FF2B5EF4-FFF2-40B4-BE49-F238E27FC236}">
                <a16:creationId xmlns:a16="http://schemas.microsoft.com/office/drawing/2014/main" id="{1828F2BE-04D0-4952-849E-6909AD3A60E9}"/>
              </a:ext>
            </a:extLst>
          </p:cNvPr>
          <p:cNvSpPr>
            <a:spLocks noGrp="1"/>
          </p:cNvSpPr>
          <p:nvPr>
            <p:ph type="ftr" sz="quarter" idx="3"/>
          </p:nvPr>
        </p:nvSpPr>
        <p:spPr>
          <a:xfrm>
            <a:off x="361838" y="6450194"/>
            <a:ext cx="11586711" cy="118296"/>
          </a:xfrm>
          <a:prstGeom prst="rect">
            <a:avLst/>
          </a:prstGeom>
        </p:spPr>
        <p:txBody>
          <a:bodyPr vert="horz" lIns="91440" tIns="45720" rIns="91440" bIns="45720" numCol="2" rtlCol="0" anchor="ctr"/>
          <a:lstStyle>
            <a:lvl1pPr algn="l">
              <a:defRPr sz="686">
                <a:solidFill>
                  <a:schemeClr val="tx1">
                    <a:tint val="75000"/>
                  </a:schemeClr>
                </a:solidFill>
              </a:defRPr>
            </a:lvl1pPr>
          </a:lstStyle>
          <a:p>
            <a:r>
              <a:rPr lang="en-US">
                <a:solidFill>
                  <a:schemeClr val="bg1">
                    <a:lumMod val="65000"/>
                  </a:schemeClr>
                </a:solidFill>
              </a:rPr>
              <a:t>© Microsoft Corporation                                                                                  								                      Dynamics 365 </a:t>
            </a:r>
          </a:p>
        </p:txBody>
      </p:sp>
    </p:spTree>
    <p:extLst>
      <p:ext uri="{BB962C8B-B14F-4D97-AF65-F5344CB8AC3E}">
        <p14:creationId xmlns:p14="http://schemas.microsoft.com/office/powerpoint/2010/main" val="1812865278"/>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vic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pic>
        <p:nvPicPr>
          <p:cNvPr id="6" name="Picture 5" descr="A screenshot of a computer screen&#10;&#10;Description automatically generated">
            <a:extLst>
              <a:ext uri="{FF2B5EF4-FFF2-40B4-BE49-F238E27FC236}">
                <a16:creationId xmlns:a16="http://schemas.microsoft.com/office/drawing/2014/main" id="{B8BF65A2-7013-448E-B59A-D1594ABC21E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 r="854"/>
          <a:stretch/>
        </p:blipFill>
        <p:spPr>
          <a:xfrm>
            <a:off x="2602618" y="1363144"/>
            <a:ext cx="6986765" cy="5166428"/>
          </a:xfrm>
          <a:prstGeom prst="rect">
            <a:avLst/>
          </a:prstGeom>
        </p:spPr>
      </p:pic>
      <p:sp>
        <p:nvSpPr>
          <p:cNvPr id="7" name="Picture Placeholder 8" descr="This photo is a 'placeholder' only. Drag or drop your screenshot here, or click and tap the center to insert a photo.">
            <a:extLst>
              <a:ext uri="{FF2B5EF4-FFF2-40B4-BE49-F238E27FC236}">
                <a16:creationId xmlns:a16="http://schemas.microsoft.com/office/drawing/2014/main" id="{11957EF6-0806-49E9-B0BF-D730CB9F17F7}"/>
              </a:ext>
            </a:extLst>
          </p:cNvPr>
          <p:cNvSpPr>
            <a:spLocks noGrp="1"/>
          </p:cNvSpPr>
          <p:nvPr>
            <p:ph type="pic" sz="quarter" idx="10" hasCustomPrompt="1"/>
          </p:nvPr>
        </p:nvSpPr>
        <p:spPr>
          <a:xfrm>
            <a:off x="3079750" y="1894975"/>
            <a:ext cx="6107113" cy="4084720"/>
          </a:xfrm>
          <a:solidFill>
            <a:srgbClr val="E6E6E6"/>
          </a:solidFill>
        </p:spPr>
        <p:txBody>
          <a:bodyPr lIns="0" tIns="0" bIns="1463040" anchor="ctr" anchorCtr="0">
            <a:noAutofit/>
          </a:bodyPr>
          <a:lstStyle>
            <a:lvl1pPr marL="0" indent="0" algn="ctr">
              <a:buNone/>
              <a:defRPr sz="1800">
                <a:solidFill>
                  <a:srgbClr val="000000"/>
                </a:solidFill>
                <a:latin typeface="+mj-lt"/>
              </a:defRPr>
            </a:lvl1pPr>
          </a:lstStyle>
          <a:p>
            <a:r>
              <a:rPr lang="en-US" dirty="0"/>
              <a:t>Drag &amp; drop your screenshot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7478091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ice layout with title">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E84E6F47-6F6B-4871-961C-736C1A14730E}"/>
              </a:ext>
            </a:extLst>
          </p:cNvPr>
          <p:cNvSpPr>
            <a:spLocks noGrp="1"/>
          </p:cNvSpPr>
          <p:nvPr>
            <p:ph type="title"/>
          </p:nvPr>
        </p:nvSpPr>
        <p:spPr>
          <a:xfrm>
            <a:off x="590868" y="2016204"/>
            <a:ext cx="4160520" cy="1107996"/>
          </a:xfrm>
        </p:spPr>
        <p:txBody>
          <a:bodyPr anchor="b" anchorCtr="0"/>
          <a:lstStyle>
            <a:lvl1pPr>
              <a:defRPr sz="3600">
                <a:solidFill>
                  <a:schemeClr val="tx1"/>
                </a:solidFill>
              </a:defRPr>
            </a:lvl1pPr>
          </a:lstStyle>
          <a:p>
            <a:r>
              <a:rPr lang="en-US"/>
              <a:t>Click to edit Master title style</a:t>
            </a:r>
            <a:endParaRPr lang="en-US" dirty="0"/>
          </a:p>
        </p:txBody>
      </p:sp>
      <p:sp>
        <p:nvSpPr>
          <p:cNvPr id="14" name="Text Placeholder 3">
            <a:extLst>
              <a:ext uri="{FF2B5EF4-FFF2-40B4-BE49-F238E27FC236}">
                <a16:creationId xmlns:a16="http://schemas.microsoft.com/office/drawing/2014/main" id="{5C8E00C1-C333-4B37-8418-7C574D937CDE}"/>
              </a:ext>
            </a:extLst>
          </p:cNvPr>
          <p:cNvSpPr>
            <a:spLocks noGrp="1"/>
          </p:cNvSpPr>
          <p:nvPr>
            <p:ph type="body" sz="quarter" idx="10"/>
          </p:nvPr>
        </p:nvSpPr>
        <p:spPr>
          <a:xfrm>
            <a:off x="584200" y="3535540"/>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pic>
        <p:nvPicPr>
          <p:cNvPr id="7" name="Picture 6" descr="A screenshot of a computer screen&#10;&#10;Description automatically generated">
            <a:extLst>
              <a:ext uri="{FF2B5EF4-FFF2-40B4-BE49-F238E27FC236}">
                <a16:creationId xmlns:a16="http://schemas.microsoft.com/office/drawing/2014/main" id="{34488F87-E74D-431A-961F-47489B45634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 r="854"/>
          <a:stretch/>
        </p:blipFill>
        <p:spPr>
          <a:xfrm>
            <a:off x="5682702" y="845786"/>
            <a:ext cx="6986765" cy="5166428"/>
          </a:xfrm>
          <a:prstGeom prst="rect">
            <a:avLst/>
          </a:prstGeom>
        </p:spPr>
      </p:pic>
      <p:sp>
        <p:nvSpPr>
          <p:cNvPr id="8" name="Picture Placeholder 8" descr="This photo is a 'placeholder' only. Drag or drop your screenshot here, or click and tap the center to insert a photo.">
            <a:extLst>
              <a:ext uri="{FF2B5EF4-FFF2-40B4-BE49-F238E27FC236}">
                <a16:creationId xmlns:a16="http://schemas.microsoft.com/office/drawing/2014/main" id="{D0451994-A6EF-4676-88EA-2F52BAE75490}"/>
              </a:ext>
            </a:extLst>
          </p:cNvPr>
          <p:cNvSpPr>
            <a:spLocks noGrp="1"/>
          </p:cNvSpPr>
          <p:nvPr>
            <p:ph type="pic" sz="quarter" idx="11" hasCustomPrompt="1"/>
          </p:nvPr>
        </p:nvSpPr>
        <p:spPr>
          <a:xfrm>
            <a:off x="6159834" y="1386640"/>
            <a:ext cx="6107113" cy="4084720"/>
          </a:xfrm>
          <a:solidFill>
            <a:srgbClr val="E6E6E6"/>
          </a:solidFill>
        </p:spPr>
        <p:txBody>
          <a:bodyPr lIns="0" tIns="0" bIns="1463040" anchor="ctr" anchorCtr="0">
            <a:noAutofit/>
          </a:bodyPr>
          <a:lstStyle>
            <a:lvl1pPr marL="0" indent="0" algn="ctr">
              <a:buNone/>
              <a:defRPr sz="1800">
                <a:solidFill>
                  <a:srgbClr val="000000"/>
                </a:solidFill>
                <a:latin typeface="+mj-lt"/>
              </a:defRPr>
            </a:lvl1pPr>
          </a:lstStyle>
          <a:p>
            <a:r>
              <a:rPr lang="en-US" dirty="0"/>
              <a:t>Drag &amp; drop your screenshot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26822117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ice layout with 2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AC90A81-E0C1-4E0C-9214-FFEF9D0134F3}"/>
              </a:ext>
            </a:extLst>
          </p:cNvPr>
          <p:cNvSpPr>
            <a:spLocks noGrp="1"/>
          </p:cNvSpPr>
          <p:nvPr>
            <p:ph type="title"/>
          </p:nvPr>
        </p:nvSpPr>
        <p:spPr/>
        <p:txBody>
          <a:bodyPr/>
          <a:lstStyle/>
          <a:p>
            <a:r>
              <a:rPr lang="en-US"/>
              <a:t>Click to edit Master title style</a:t>
            </a:r>
            <a:endParaRPr lang="en-US" dirty="0"/>
          </a:p>
        </p:txBody>
      </p:sp>
      <p:sp>
        <p:nvSpPr>
          <p:cNvPr id="24" name="Table Placeholder 23">
            <a:extLst>
              <a:ext uri="{FF2B5EF4-FFF2-40B4-BE49-F238E27FC236}">
                <a16:creationId xmlns:a16="http://schemas.microsoft.com/office/drawing/2014/main" id="{5F33DC8F-A6F1-463B-BB0F-31062F8E70E2}"/>
              </a:ext>
            </a:extLst>
          </p:cNvPr>
          <p:cNvSpPr>
            <a:spLocks noGrp="1"/>
          </p:cNvSpPr>
          <p:nvPr>
            <p:ph type="tbl" sz="quarter" idx="10"/>
          </p:nvPr>
        </p:nvSpPr>
        <p:spPr>
          <a:xfrm>
            <a:off x="584200" y="1468438"/>
            <a:ext cx="4745037" cy="4800600"/>
          </a:xfrm>
        </p:spPr>
        <p:txBody>
          <a:bodyPr anchor="ctr" anchorCtr="0">
            <a:noAutofit/>
          </a:bodyPr>
          <a:lstStyle/>
          <a:p>
            <a:r>
              <a:rPr lang="en-US"/>
              <a:t>Click icon to add table</a:t>
            </a:r>
            <a:endParaRPr lang="en-US" dirty="0"/>
          </a:p>
        </p:txBody>
      </p:sp>
      <p:pic>
        <p:nvPicPr>
          <p:cNvPr id="7" name="Picture 6" descr="A screenshot of a computer screen&#10;&#10;Description automatically generated">
            <a:extLst>
              <a:ext uri="{FF2B5EF4-FFF2-40B4-BE49-F238E27FC236}">
                <a16:creationId xmlns:a16="http://schemas.microsoft.com/office/drawing/2014/main" id="{E2EF6BD7-E5A2-4FDA-BCB2-6BE4E0B7537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 r="854"/>
          <a:stretch/>
        </p:blipFill>
        <p:spPr>
          <a:xfrm>
            <a:off x="5682702" y="1284938"/>
            <a:ext cx="6986765" cy="5166428"/>
          </a:xfrm>
          <a:prstGeom prst="rect">
            <a:avLst/>
          </a:prstGeom>
        </p:spPr>
      </p:pic>
      <p:sp>
        <p:nvSpPr>
          <p:cNvPr id="8" name="Picture Placeholder 8" descr="This photo is a 'placeholder' only. Drag or drop your screenshot here, or click and tap the center to insert a photo.">
            <a:extLst>
              <a:ext uri="{FF2B5EF4-FFF2-40B4-BE49-F238E27FC236}">
                <a16:creationId xmlns:a16="http://schemas.microsoft.com/office/drawing/2014/main" id="{761F7F10-3382-412C-A3B4-F10C0DCF2A3E}"/>
              </a:ext>
            </a:extLst>
          </p:cNvPr>
          <p:cNvSpPr>
            <a:spLocks noGrp="1"/>
          </p:cNvSpPr>
          <p:nvPr>
            <p:ph type="pic" sz="quarter" idx="11" hasCustomPrompt="1"/>
          </p:nvPr>
        </p:nvSpPr>
        <p:spPr>
          <a:xfrm>
            <a:off x="6159834" y="1825792"/>
            <a:ext cx="6107113" cy="4084720"/>
          </a:xfrm>
          <a:solidFill>
            <a:srgbClr val="E6E6E6"/>
          </a:solidFill>
        </p:spPr>
        <p:txBody>
          <a:bodyPr lIns="0" tIns="0" bIns="1463040" anchor="ctr" anchorCtr="0">
            <a:noAutofit/>
          </a:bodyPr>
          <a:lstStyle>
            <a:lvl1pPr marL="0" indent="0" algn="ctr">
              <a:buNone/>
              <a:defRPr sz="1800">
                <a:solidFill>
                  <a:srgbClr val="000000"/>
                </a:solidFill>
                <a:latin typeface="+mj-lt"/>
              </a:defRPr>
            </a:lvl1pPr>
          </a:lstStyle>
          <a:p>
            <a:r>
              <a:rPr lang="en-US" dirty="0"/>
              <a:t>Drag &amp; drop your screenshot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14453252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dark 3">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30E5D0"/>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4" name="Picture 3" descr="Microsoft Dynamics 365 logo, white text version">
            <a:extLst>
              <a:ext uri="{FF2B5EF4-FFF2-40B4-BE49-F238E27FC236}">
                <a16:creationId xmlns:a16="http://schemas.microsoft.com/office/drawing/2014/main" id="{47AA71EC-A6C7-48B6-8F67-8EEA49BDFC8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pic>
        <p:nvPicPr>
          <p:cNvPr id="8" name="Picture 7" descr="A skyscraper in a city">
            <a:extLst>
              <a:ext uri="{FF2B5EF4-FFF2-40B4-BE49-F238E27FC236}">
                <a16:creationId xmlns:a16="http://schemas.microsoft.com/office/drawing/2014/main" id="{FC97B996-A6FB-4266-A219-62C631414F8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bwMode="ltGray">
          <a:xfrm>
            <a:off x="5335714" y="0"/>
            <a:ext cx="6856286" cy="6856286"/>
          </a:xfrm>
          <a:prstGeom prst="rect">
            <a:avLst/>
          </a:prstGeom>
        </p:spPr>
      </p:pic>
    </p:spTree>
    <p:extLst>
      <p:ext uri="{BB962C8B-B14F-4D97-AF65-F5344CB8AC3E}">
        <p14:creationId xmlns:p14="http://schemas.microsoft.com/office/powerpoint/2010/main" val="11952329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quare photo light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59DF839-5AF1-4FE6-A69B-106CC713B0D4}"/>
              </a:ext>
            </a:extLst>
          </p:cNvPr>
          <p:cNvPicPr>
            <a:picLocks noChangeAspect="1"/>
          </p:cNvPicPr>
          <p:nvPr userDrawn="1"/>
        </p:nvPicPr>
        <p:blipFill rotWithShape="1">
          <a:blip r:embed="rId3"/>
          <a:srcRect l="20155" t="1309" r="14886" b="1309"/>
          <a:stretch/>
        </p:blipFill>
        <p:spPr>
          <a:xfrm>
            <a:off x="5334000" y="0"/>
            <a:ext cx="6858000" cy="6858000"/>
          </a:xfrm>
          <a:custGeom>
            <a:avLst/>
            <a:gdLst>
              <a:gd name="connsiteX0" fmla="*/ 0 w 6858000"/>
              <a:gd name="connsiteY0" fmla="*/ 0 h 6858000"/>
              <a:gd name="connsiteX1" fmla="*/ 6858000 w 6858000"/>
              <a:gd name="connsiteY1" fmla="*/ 0 h 6858000"/>
              <a:gd name="connsiteX2" fmla="*/ 6858000 w 6858000"/>
              <a:gd name="connsiteY2" fmla="*/ 6858000 h 6858000"/>
              <a:gd name="connsiteX3" fmla="*/ 0 w 6858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58000" h="6858000">
                <a:moveTo>
                  <a:pt x="0" y="0"/>
                </a:moveTo>
                <a:lnTo>
                  <a:pt x="6858000" y="0"/>
                </a:lnTo>
                <a:lnTo>
                  <a:pt x="6858000" y="6858000"/>
                </a:lnTo>
                <a:lnTo>
                  <a:pt x="0" y="6858000"/>
                </a:lnTo>
                <a:close/>
              </a:path>
            </a:pathLst>
          </a:custGeom>
        </p:spPr>
      </p:pic>
      <p:pic>
        <p:nvPicPr>
          <p:cNvPr id="4" name="Picture 3" descr="Microsoft Dynamics 365 logo">
            <a:extLst>
              <a:ext uri="{FF2B5EF4-FFF2-40B4-BE49-F238E27FC236}">
                <a16:creationId xmlns:a16="http://schemas.microsoft.com/office/drawing/2014/main" id="{A4F019A0-D1A3-4E90-BE72-0BEA5623FCC2}"/>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191919"/>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30E5D0"/>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rgbClr val="191919"/>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30E5D0"/>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2">
    <p:bg>
      <p:bgPr>
        <a:solidFill>
          <a:srgbClr val="19191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3" name="Picture 2" descr="Microsoft Dynamics 365 logo, white text version">
            <a:extLst>
              <a:ext uri="{FF2B5EF4-FFF2-40B4-BE49-F238E27FC236}">
                <a16:creationId xmlns:a16="http://schemas.microsoft.com/office/drawing/2014/main" id="{9B7CA3D8-8EC2-4E20-955C-A95CB279C9C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ck Notes slide Layout">
    <p:bg>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black"/>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black">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bwMode="invGray">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quare photo light 2">
    <p:bg>
      <p:bgRef idx="1001">
        <a:schemeClr val="bg1"/>
      </p:bgRef>
    </p:bg>
    <p:spTree>
      <p:nvGrpSpPr>
        <p:cNvPr id="1" name=""/>
        <p:cNvGrpSpPr/>
        <p:nvPr/>
      </p:nvGrpSpPr>
      <p:grpSpPr>
        <a:xfrm>
          <a:off x="0" y="0"/>
          <a:ext cx="0" cy="0"/>
          <a:chOff x="0" y="0"/>
          <a:chExt cx="0" cy="0"/>
        </a:xfrm>
      </p:grpSpPr>
      <p:pic>
        <p:nvPicPr>
          <p:cNvPr id="4" name="Picture 3" descr="Microsoft Dynamics 365 logo, gray text version">
            <a:extLst>
              <a:ext uri="{FF2B5EF4-FFF2-40B4-BE49-F238E27FC236}">
                <a16:creationId xmlns:a16="http://schemas.microsoft.com/office/drawing/2014/main" id="{A4F019A0-D1A3-4E90-BE72-0BEA5623FCC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Picture 6" descr="A person standing in front of a store&#10;&#10;Description automatically generated with medium confidence">
            <a:extLst>
              <a:ext uri="{FF2B5EF4-FFF2-40B4-BE49-F238E27FC236}">
                <a16:creationId xmlns:a16="http://schemas.microsoft.com/office/drawing/2014/main" id="{4A164AC0-2974-4B5E-B9A2-D29FCC6188A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bwMode="ltGray">
          <a:xfrm>
            <a:off x="5334000" y="0"/>
            <a:ext cx="6858000" cy="6858000"/>
          </a:xfrm>
          <a:prstGeom prst="rect">
            <a:avLst/>
          </a:prstGeom>
        </p:spPr>
      </p:pic>
    </p:spTree>
    <p:extLst>
      <p:ext uri="{BB962C8B-B14F-4D97-AF65-F5344CB8AC3E}">
        <p14:creationId xmlns:p14="http://schemas.microsoft.com/office/powerpoint/2010/main" val="21919721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quare photo light 3">
    <p:bg>
      <p:bgRef idx="1001">
        <a:schemeClr val="bg1"/>
      </p:bgRef>
    </p:bg>
    <p:spTree>
      <p:nvGrpSpPr>
        <p:cNvPr id="1" name=""/>
        <p:cNvGrpSpPr/>
        <p:nvPr/>
      </p:nvGrpSpPr>
      <p:grpSpPr>
        <a:xfrm>
          <a:off x="0" y="0"/>
          <a:ext cx="0" cy="0"/>
          <a:chOff x="0" y="0"/>
          <a:chExt cx="0" cy="0"/>
        </a:xfrm>
      </p:grpSpPr>
      <p:pic>
        <p:nvPicPr>
          <p:cNvPr id="4" name="Picture 3" descr="Microsoft Dynamics 365 logo, gray text version">
            <a:extLst>
              <a:ext uri="{FF2B5EF4-FFF2-40B4-BE49-F238E27FC236}">
                <a16:creationId xmlns:a16="http://schemas.microsoft.com/office/drawing/2014/main" id="{A4F019A0-D1A3-4E90-BE72-0BEA5623FCC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Picture 6" descr="A skyscraper in a city">
            <a:extLst>
              <a:ext uri="{FF2B5EF4-FFF2-40B4-BE49-F238E27FC236}">
                <a16:creationId xmlns:a16="http://schemas.microsoft.com/office/drawing/2014/main" id="{016A01A7-5F39-4405-B933-742946D0021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bwMode="ltGray">
          <a:xfrm>
            <a:off x="5335714" y="0"/>
            <a:ext cx="6856286" cy="6856286"/>
          </a:xfrm>
          <a:prstGeom prst="rect">
            <a:avLst/>
          </a:prstGeom>
        </p:spPr>
      </p:pic>
    </p:spTree>
    <p:extLst>
      <p:ext uri="{BB962C8B-B14F-4D97-AF65-F5344CB8AC3E}">
        <p14:creationId xmlns:p14="http://schemas.microsoft.com/office/powerpoint/2010/main" val="21603661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graphic frame dark 1">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30E5D0"/>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4" name="Picture 3" descr="Microsoft Dynamics 365 logo, white text version">
            <a:extLst>
              <a:ext uri="{FF2B5EF4-FFF2-40B4-BE49-F238E27FC236}">
                <a16:creationId xmlns:a16="http://schemas.microsoft.com/office/drawing/2014/main" id="{47AA71EC-A6C7-48B6-8F67-8EEA49BDFC8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pic>
        <p:nvPicPr>
          <p:cNvPr id="13" name="Picture 12" descr="A large glass building with a person walking and another on their cell phone cropped within the Dynamics 365 graphic frame.">
            <a:extLst>
              <a:ext uri="{FF2B5EF4-FFF2-40B4-BE49-F238E27FC236}">
                <a16:creationId xmlns:a16="http://schemas.microsoft.com/office/drawing/2014/main" id="{4D0B5F5C-746A-482A-8923-0B8CBE123F8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ltGray">
          <a:xfrm>
            <a:off x="6441123" y="0"/>
            <a:ext cx="5175655" cy="6858000"/>
          </a:xfrm>
          <a:prstGeom prst="rect">
            <a:avLst/>
          </a:prstGeom>
        </p:spPr>
      </p:pic>
    </p:spTree>
    <p:extLst>
      <p:ext uri="{BB962C8B-B14F-4D97-AF65-F5344CB8AC3E}">
        <p14:creationId xmlns:p14="http://schemas.microsoft.com/office/powerpoint/2010/main" val="20377020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graphic frame dark 2">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30E5D0"/>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4" name="Picture 3" descr="Microsoft Dynamics 365 logo, white text version">
            <a:extLst>
              <a:ext uri="{FF2B5EF4-FFF2-40B4-BE49-F238E27FC236}">
                <a16:creationId xmlns:a16="http://schemas.microsoft.com/office/drawing/2014/main" id="{47AA71EC-A6C7-48B6-8F67-8EEA49BDFC8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pic>
        <p:nvPicPr>
          <p:cNvPr id="13" name="Picture 12" descr="Colorful shipping containers cropped within the Dynamics 365 graphic frame.">
            <a:extLst>
              <a:ext uri="{FF2B5EF4-FFF2-40B4-BE49-F238E27FC236}">
                <a16:creationId xmlns:a16="http://schemas.microsoft.com/office/drawing/2014/main" id="{ABAE2B50-363A-4435-A660-CD199CF2D96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ltGray">
          <a:xfrm>
            <a:off x="6434098" y="0"/>
            <a:ext cx="5175655" cy="6858000"/>
          </a:xfrm>
          <a:prstGeom prst="rect">
            <a:avLst/>
          </a:prstGeom>
        </p:spPr>
      </p:pic>
    </p:spTree>
    <p:extLst>
      <p:ext uri="{BB962C8B-B14F-4D97-AF65-F5344CB8AC3E}">
        <p14:creationId xmlns:p14="http://schemas.microsoft.com/office/powerpoint/2010/main" val="15615409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graphic frame light 1">
    <p:bg>
      <p:bgRef idx="1001">
        <a:schemeClr val="bg1"/>
      </p:bgRef>
    </p:bg>
    <p:spTree>
      <p:nvGrpSpPr>
        <p:cNvPr id="1" name=""/>
        <p:cNvGrpSpPr/>
        <p:nvPr/>
      </p:nvGrpSpPr>
      <p:grpSpPr>
        <a:xfrm>
          <a:off x="0" y="0"/>
          <a:ext cx="0" cy="0"/>
          <a:chOff x="0" y="0"/>
          <a:chExt cx="0" cy="0"/>
        </a:xfrm>
      </p:grpSpPr>
      <p:pic>
        <p:nvPicPr>
          <p:cNvPr id="4" name="Picture 3" descr="Microsoft Dynamics 365 logo, gray text version">
            <a:extLst>
              <a:ext uri="{FF2B5EF4-FFF2-40B4-BE49-F238E27FC236}">
                <a16:creationId xmlns:a16="http://schemas.microsoft.com/office/drawing/2014/main" id="{A4F019A0-D1A3-4E90-BE72-0BEA5623FCC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2891199"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3" name="Picture 2" descr="A large glass building with a person walking and another on their cell phone cropped within the Dynamics 365 graphic frame.">
            <a:extLst>
              <a:ext uri="{FF2B5EF4-FFF2-40B4-BE49-F238E27FC236}">
                <a16:creationId xmlns:a16="http://schemas.microsoft.com/office/drawing/2014/main" id="{322A0B64-4E71-4D02-A514-1446454104D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ltGray">
          <a:xfrm>
            <a:off x="6441123" y="0"/>
            <a:ext cx="5175655" cy="6858000"/>
          </a:xfrm>
          <a:prstGeom prst="rect">
            <a:avLst/>
          </a:prstGeom>
        </p:spPr>
      </p:pic>
    </p:spTree>
    <p:extLst>
      <p:ext uri="{BB962C8B-B14F-4D97-AF65-F5344CB8AC3E}">
        <p14:creationId xmlns:p14="http://schemas.microsoft.com/office/powerpoint/2010/main" val="33187323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50" cstate="screen">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55" r:id="rId2"/>
    <p:sldLayoutId id="2147484957" r:id="rId3"/>
    <p:sldLayoutId id="2147484609" r:id="rId4"/>
    <p:sldLayoutId id="2147484956" r:id="rId5"/>
    <p:sldLayoutId id="2147484958" r:id="rId6"/>
    <p:sldLayoutId id="2147484944" r:id="rId7"/>
    <p:sldLayoutId id="2147484961" r:id="rId8"/>
    <p:sldLayoutId id="2147484943" r:id="rId9"/>
    <p:sldLayoutId id="2147484962" r:id="rId10"/>
    <p:sldLayoutId id="2147484577" r:id="rId11"/>
    <p:sldLayoutId id="2147484610" r:id="rId12"/>
    <p:sldLayoutId id="2147484710" r:id="rId13"/>
    <p:sldLayoutId id="2147484240" r:id="rId14"/>
    <p:sldLayoutId id="2147484910" r:id="rId15"/>
    <p:sldLayoutId id="2147484911" r:id="rId16"/>
    <p:sldLayoutId id="2147484639" r:id="rId17"/>
    <p:sldLayoutId id="2147484965" r:id="rId18"/>
    <p:sldLayoutId id="2147484966" r:id="rId19"/>
    <p:sldLayoutId id="2147484964" r:id="rId20"/>
    <p:sldLayoutId id="2147484968" r:id="rId21"/>
    <p:sldLayoutId id="2147484967" r:id="rId22"/>
    <p:sldLayoutId id="2147484603" r:id="rId23"/>
    <p:sldLayoutId id="2147484935" r:id="rId24"/>
    <p:sldLayoutId id="2147484936" r:id="rId25"/>
    <p:sldLayoutId id="2147484937" r:id="rId26"/>
    <p:sldLayoutId id="2147484833" r:id="rId27"/>
    <p:sldLayoutId id="2147484834" r:id="rId28"/>
    <p:sldLayoutId id="2147484835" r:id="rId29"/>
    <p:sldLayoutId id="2147484922" r:id="rId30"/>
    <p:sldLayoutId id="2147484923" r:id="rId31"/>
    <p:sldLayoutId id="2147484924" r:id="rId32"/>
    <p:sldLayoutId id="2147484839" r:id="rId33"/>
    <p:sldLayoutId id="2147484840" r:id="rId34"/>
    <p:sldLayoutId id="2147484841" r:id="rId35"/>
    <p:sldLayoutId id="2147484842" r:id="rId36"/>
    <p:sldLayoutId id="2147484843" r:id="rId37"/>
    <p:sldLayoutId id="2147484931" r:id="rId38"/>
    <p:sldLayoutId id="2147484787" r:id="rId39"/>
    <p:sldLayoutId id="2147484249" r:id="rId40"/>
    <p:sldLayoutId id="2147484640" r:id="rId41"/>
    <p:sldLayoutId id="2147484584" r:id="rId42"/>
    <p:sldLayoutId id="2147484583" r:id="rId43"/>
    <p:sldLayoutId id="2147484671" r:id="rId44"/>
    <p:sldLayoutId id="2147484673" r:id="rId45"/>
    <p:sldLayoutId id="2147484585" r:id="rId46"/>
    <p:sldLayoutId id="2147484299" r:id="rId47"/>
    <p:sldLayoutId id="2147484263" r:id="rId4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7.xml"/></Relationships>
</file>

<file path=ppt/slides/_rels/slide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3717" y="1747873"/>
            <a:ext cx="4698440" cy="2769989"/>
          </a:xfrm>
        </p:spPr>
        <p:txBody>
          <a:bodyPr/>
          <a:lstStyle/>
          <a:p>
            <a:r>
              <a:rPr lang="en-US" dirty="0"/>
              <a:t>Module 3:</a:t>
            </a:r>
            <a:br>
              <a:rPr lang="en-US" dirty="0"/>
            </a:br>
            <a:r>
              <a:rPr lang="en-US" dirty="0"/>
              <a:t>Manage orders and the product catalog with Dynamics 365 Sales</a:t>
            </a:r>
          </a:p>
        </p:txBody>
      </p:sp>
    </p:spTree>
    <p:extLst>
      <p:ext uri="{BB962C8B-B14F-4D97-AF65-F5344CB8AC3E}">
        <p14:creationId xmlns:p14="http://schemas.microsoft.com/office/powerpoint/2010/main" val="3062666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01B9C-7A9F-469D-A2C7-37D47051E6B0}"/>
              </a:ext>
            </a:extLst>
          </p:cNvPr>
          <p:cNvSpPr>
            <a:spLocks noGrp="1"/>
          </p:cNvSpPr>
          <p:nvPr>
            <p:ph type="title"/>
          </p:nvPr>
        </p:nvSpPr>
        <p:spPr/>
        <p:txBody>
          <a:bodyPr/>
          <a:lstStyle/>
          <a:p>
            <a:r>
              <a:rPr lang="en-US" dirty="0"/>
              <a:t>Price lists and discounts</a:t>
            </a:r>
          </a:p>
        </p:txBody>
      </p:sp>
      <p:sp>
        <p:nvSpPr>
          <p:cNvPr id="12" name="Text Placeholder 2">
            <a:extLst>
              <a:ext uri="{FF2B5EF4-FFF2-40B4-BE49-F238E27FC236}">
                <a16:creationId xmlns:a16="http://schemas.microsoft.com/office/drawing/2014/main" id="{554CCEAB-3DAE-4F52-BF86-24B4A731F91A}"/>
              </a:ext>
            </a:extLst>
          </p:cNvPr>
          <p:cNvSpPr txBox="1">
            <a:spLocks/>
          </p:cNvSpPr>
          <p:nvPr/>
        </p:nvSpPr>
        <p:spPr>
          <a:xfrm>
            <a:off x="588263" y="1539936"/>
            <a:ext cx="5507737" cy="790746"/>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Associates price with product </a:t>
            </a:r>
          </a:p>
        </p:txBody>
      </p:sp>
      <p:sp>
        <p:nvSpPr>
          <p:cNvPr id="14" name="Text Placeholder 2">
            <a:extLst>
              <a:ext uri="{FF2B5EF4-FFF2-40B4-BE49-F238E27FC236}">
                <a16:creationId xmlns:a16="http://schemas.microsoft.com/office/drawing/2014/main" id="{264018A1-6868-4E33-B158-CECADD04FA69}"/>
              </a:ext>
            </a:extLst>
          </p:cNvPr>
          <p:cNvSpPr txBox="1">
            <a:spLocks/>
          </p:cNvSpPr>
          <p:nvPr/>
        </p:nvSpPr>
        <p:spPr>
          <a:xfrm>
            <a:off x="588263" y="2470338"/>
            <a:ext cx="5507737" cy="1173129"/>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A single product can be associated with multiple price lists </a:t>
            </a:r>
          </a:p>
        </p:txBody>
      </p:sp>
      <p:sp>
        <p:nvSpPr>
          <p:cNvPr id="15" name="Text Placeholder 2">
            <a:extLst>
              <a:ext uri="{FF2B5EF4-FFF2-40B4-BE49-F238E27FC236}">
                <a16:creationId xmlns:a16="http://schemas.microsoft.com/office/drawing/2014/main" id="{7D1C5C31-E735-4BFD-8191-540D82C1B84F}"/>
              </a:ext>
            </a:extLst>
          </p:cNvPr>
          <p:cNvSpPr txBox="1">
            <a:spLocks/>
          </p:cNvSpPr>
          <p:nvPr/>
        </p:nvSpPr>
        <p:spPr>
          <a:xfrm>
            <a:off x="588263" y="3783123"/>
            <a:ext cx="5507737" cy="1173129"/>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Price lists are associated with opportunities, quotes, orders and invoices</a:t>
            </a:r>
          </a:p>
        </p:txBody>
      </p:sp>
      <p:sp>
        <p:nvSpPr>
          <p:cNvPr id="16" name="Text Placeholder 2">
            <a:extLst>
              <a:ext uri="{FF2B5EF4-FFF2-40B4-BE49-F238E27FC236}">
                <a16:creationId xmlns:a16="http://schemas.microsoft.com/office/drawing/2014/main" id="{304DC444-10A8-4CAA-98FC-926AE1F8005C}"/>
              </a:ext>
            </a:extLst>
          </p:cNvPr>
          <p:cNvSpPr txBox="1">
            <a:spLocks/>
          </p:cNvSpPr>
          <p:nvPr/>
        </p:nvSpPr>
        <p:spPr>
          <a:xfrm>
            <a:off x="588263" y="5095908"/>
            <a:ext cx="5507737" cy="1173129"/>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Discount lists: Optional child record offering</a:t>
            </a:r>
            <a:br>
              <a:rPr lang="en-US" sz="2000" dirty="0"/>
            </a:br>
            <a:r>
              <a:rPr lang="en-US" sz="2000" dirty="0"/>
              <a:t>bulk discounts</a:t>
            </a:r>
          </a:p>
        </p:txBody>
      </p:sp>
      <p:sp>
        <p:nvSpPr>
          <p:cNvPr id="17" name="Rectangle 16">
            <a:extLst>
              <a:ext uri="{FF2B5EF4-FFF2-40B4-BE49-F238E27FC236}">
                <a16:creationId xmlns:a16="http://schemas.microsoft.com/office/drawing/2014/main" id="{EF573E50-9367-4A65-AF33-2A2D7ABFCA1F}"/>
              </a:ext>
              <a:ext uri="{C183D7F6-B498-43B3-948B-1728B52AA6E4}">
                <adec:decorative xmlns:adec="http://schemas.microsoft.com/office/drawing/2017/decorative" val="1"/>
              </a:ext>
            </a:extLst>
          </p:cNvPr>
          <p:cNvSpPr/>
          <p:nvPr/>
        </p:nvSpPr>
        <p:spPr bwMode="auto">
          <a:xfrm>
            <a:off x="6238875" y="1539936"/>
            <a:ext cx="5372101" cy="4729102"/>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8" name="Picture 17" descr="Screenshot of price list">
            <a:extLst>
              <a:ext uri="{FF2B5EF4-FFF2-40B4-BE49-F238E27FC236}">
                <a16:creationId xmlns:a16="http://schemas.microsoft.com/office/drawing/2014/main" id="{67C86D8E-AAB1-41B5-847F-A9AAD5F01DB3}"/>
              </a:ext>
            </a:extLst>
          </p:cNvPr>
          <p:cNvPicPr/>
          <p:nvPr/>
        </p:nvPicPr>
        <p:blipFill>
          <a:blip r:embed="rId3"/>
          <a:stretch>
            <a:fillRect/>
          </a:stretch>
        </p:blipFill>
        <p:spPr>
          <a:xfrm>
            <a:off x="7034213" y="1660317"/>
            <a:ext cx="3781424" cy="4488340"/>
          </a:xfrm>
          <a:prstGeom prst="rect">
            <a:avLst/>
          </a:prstGeom>
          <a:ln>
            <a:noFill/>
          </a:ln>
        </p:spPr>
      </p:pic>
    </p:spTree>
    <p:extLst>
      <p:ext uri="{BB962C8B-B14F-4D97-AF65-F5344CB8AC3E}">
        <p14:creationId xmlns:p14="http://schemas.microsoft.com/office/powerpoint/2010/main" val="35602272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CB5D8D8-D581-4EE7-ACC3-459AEF554089}"/>
              </a:ext>
            </a:extLst>
          </p:cNvPr>
          <p:cNvSpPr>
            <a:spLocks noGrp="1"/>
          </p:cNvSpPr>
          <p:nvPr>
            <p:ph type="title"/>
          </p:nvPr>
        </p:nvSpPr>
        <p:spPr>
          <a:xfrm>
            <a:off x="585217" y="2985802"/>
            <a:ext cx="8892608" cy="886397"/>
          </a:xfrm>
        </p:spPr>
        <p:txBody>
          <a:bodyPr/>
          <a:lstStyle/>
          <a:p>
            <a:r>
              <a:rPr lang="en-US" dirty="0"/>
              <a:t>Lesson 2: Process sales orders with Dynamics 365 Sales</a:t>
            </a:r>
          </a:p>
        </p:txBody>
      </p:sp>
      <p:pic>
        <p:nvPicPr>
          <p:cNvPr id="2" name="Picture 1" descr="Icon of a dashboard with magnifying glass hovering it">
            <a:extLst>
              <a:ext uri="{FF2B5EF4-FFF2-40B4-BE49-F238E27FC236}">
                <a16:creationId xmlns:a16="http://schemas.microsoft.com/office/drawing/2014/main" id="{63583664-457C-402D-9DDB-5A541B606FEB}"/>
              </a:ext>
            </a:extLst>
          </p:cNvPr>
          <p:cNvPicPr>
            <a:picLocks noChangeAspect="1"/>
          </p:cNvPicPr>
          <p:nvPr/>
        </p:nvPicPr>
        <p:blipFill>
          <a:blip r:embed="rId2"/>
          <a:stretch>
            <a:fillRect/>
          </a:stretch>
        </p:blipFill>
        <p:spPr>
          <a:xfrm>
            <a:off x="10146284" y="2951226"/>
            <a:ext cx="1018032" cy="955548"/>
          </a:xfrm>
          <a:prstGeom prst="rect">
            <a:avLst/>
          </a:prstGeom>
        </p:spPr>
      </p:pic>
    </p:spTree>
    <p:extLst>
      <p:ext uri="{BB962C8B-B14F-4D97-AF65-F5344CB8AC3E}">
        <p14:creationId xmlns:p14="http://schemas.microsoft.com/office/powerpoint/2010/main" val="108047005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D0C14-695B-402C-A49C-5B0C5B1E582B}"/>
              </a:ext>
            </a:extLst>
          </p:cNvPr>
          <p:cNvSpPr>
            <a:spLocks noGrp="1"/>
          </p:cNvSpPr>
          <p:nvPr>
            <p:ph type="title"/>
          </p:nvPr>
        </p:nvSpPr>
        <p:spPr/>
        <p:txBody>
          <a:bodyPr/>
          <a:lstStyle/>
          <a:p>
            <a:r>
              <a:rPr lang="en-US" dirty="0"/>
              <a:t>Sales order processing overview</a:t>
            </a:r>
          </a:p>
        </p:txBody>
      </p:sp>
      <p:sp>
        <p:nvSpPr>
          <p:cNvPr id="31" name="Text Placeholder 2">
            <a:extLst>
              <a:ext uri="{FF2B5EF4-FFF2-40B4-BE49-F238E27FC236}">
                <a16:creationId xmlns:a16="http://schemas.microsoft.com/office/drawing/2014/main" id="{C0A52520-03F5-4850-9175-2292C1B8E214}"/>
              </a:ext>
            </a:extLst>
          </p:cNvPr>
          <p:cNvSpPr txBox="1">
            <a:spLocks/>
          </p:cNvSpPr>
          <p:nvPr/>
        </p:nvSpPr>
        <p:spPr>
          <a:xfrm>
            <a:off x="588263" y="1539935"/>
            <a:ext cx="3580950" cy="207956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accent1"/>
                </a:solidFill>
                <a:latin typeface="+mj-lt"/>
              </a:rPr>
              <a:t>Quote: </a:t>
            </a:r>
            <a:r>
              <a:rPr lang="en-US" sz="2000" dirty="0"/>
              <a:t>Formal offer for products and services </a:t>
            </a:r>
          </a:p>
        </p:txBody>
      </p:sp>
      <p:sp>
        <p:nvSpPr>
          <p:cNvPr id="32" name="Text Placeholder 2">
            <a:extLst>
              <a:ext uri="{FF2B5EF4-FFF2-40B4-BE49-F238E27FC236}">
                <a16:creationId xmlns:a16="http://schemas.microsoft.com/office/drawing/2014/main" id="{94806191-9750-4D7E-B96A-D6054A1BF893}"/>
              </a:ext>
            </a:extLst>
          </p:cNvPr>
          <p:cNvSpPr txBox="1">
            <a:spLocks/>
          </p:cNvSpPr>
          <p:nvPr/>
        </p:nvSpPr>
        <p:spPr>
          <a:xfrm>
            <a:off x="4308351" y="1539935"/>
            <a:ext cx="3580950" cy="207956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accent1"/>
                </a:solidFill>
                <a:latin typeface="+mj-lt"/>
              </a:rPr>
              <a:t>Order: </a:t>
            </a:r>
            <a:r>
              <a:rPr lang="en-US" sz="2000" dirty="0"/>
              <a:t>Confirmed request for delivery of goods</a:t>
            </a:r>
          </a:p>
        </p:txBody>
      </p:sp>
      <p:sp>
        <p:nvSpPr>
          <p:cNvPr id="33" name="Text Placeholder 2">
            <a:extLst>
              <a:ext uri="{FF2B5EF4-FFF2-40B4-BE49-F238E27FC236}">
                <a16:creationId xmlns:a16="http://schemas.microsoft.com/office/drawing/2014/main" id="{3568AD17-637D-4B92-AA5F-4D8BC3DB87AA}"/>
              </a:ext>
            </a:extLst>
          </p:cNvPr>
          <p:cNvSpPr txBox="1">
            <a:spLocks/>
          </p:cNvSpPr>
          <p:nvPr/>
        </p:nvSpPr>
        <p:spPr>
          <a:xfrm>
            <a:off x="8028438" y="1539935"/>
            <a:ext cx="3580950" cy="207956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solidFill>
                  <a:schemeClr val="accent1"/>
                </a:solidFill>
                <a:latin typeface="+mj-lt"/>
              </a:rPr>
              <a:t>Invoice: </a:t>
            </a:r>
            <a:r>
              <a:rPr lang="en-US" sz="2000" dirty="0"/>
              <a:t>Order that has been billed to the customer</a:t>
            </a:r>
          </a:p>
        </p:txBody>
      </p:sp>
      <p:sp>
        <p:nvSpPr>
          <p:cNvPr id="34" name="Rectangle 33">
            <a:extLst>
              <a:ext uri="{FF2B5EF4-FFF2-40B4-BE49-F238E27FC236}">
                <a16:creationId xmlns:a16="http://schemas.microsoft.com/office/drawing/2014/main" id="{B0AB1FB1-4829-43F1-A975-2FE9C663D7C5}"/>
              </a:ext>
              <a:ext uri="{C183D7F6-B498-43B3-948B-1728B52AA6E4}">
                <adec:decorative xmlns:adec="http://schemas.microsoft.com/office/drawing/2017/decorative" val="1"/>
              </a:ext>
            </a:extLst>
          </p:cNvPr>
          <p:cNvSpPr/>
          <p:nvPr/>
        </p:nvSpPr>
        <p:spPr bwMode="auto">
          <a:xfrm>
            <a:off x="585217" y="3750907"/>
            <a:ext cx="11018518" cy="1894113"/>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 name="Arrow: Pentagon 34">
            <a:extLst>
              <a:ext uri="{FF2B5EF4-FFF2-40B4-BE49-F238E27FC236}">
                <a16:creationId xmlns:a16="http://schemas.microsoft.com/office/drawing/2014/main" id="{0F080391-FA1A-4086-A4BF-8130B8C61D68}"/>
              </a:ext>
            </a:extLst>
          </p:cNvPr>
          <p:cNvSpPr/>
          <p:nvPr/>
        </p:nvSpPr>
        <p:spPr>
          <a:xfrm>
            <a:off x="744569" y="4200629"/>
            <a:ext cx="2806508" cy="994669"/>
          </a:xfrm>
          <a:prstGeom prst="homePlate">
            <a:avLst>
              <a:gd name="adj" fmla="val 27017"/>
            </a:avLst>
          </a:prstGeom>
          <a:solidFill>
            <a:schemeClr val="tx2">
              <a:lumMod val="50000"/>
            </a:schemeClr>
          </a:solidFill>
          <a:ln>
            <a:noFill/>
          </a:ln>
        </p:spPr>
        <p:style>
          <a:lnRef idx="2">
            <a:schemeClr val="lt1">
              <a:hueOff val="0"/>
              <a:satOff val="0"/>
              <a:lumOff val="0"/>
              <a:alphaOff val="0"/>
            </a:schemeClr>
          </a:lnRef>
          <a:fillRef idx="1">
            <a:schemeClr val="accent2">
              <a:shade val="80000"/>
              <a:hueOff val="-28585"/>
              <a:satOff val="-7147"/>
              <a:lumOff val="10303"/>
              <a:alphaOff val="0"/>
            </a:schemeClr>
          </a:fillRef>
          <a:effectRef idx="0">
            <a:schemeClr val="accent2">
              <a:shade val="80000"/>
              <a:hueOff val="-28585"/>
              <a:satOff val="-7147"/>
              <a:lumOff val="10303"/>
              <a:alphaOff val="0"/>
            </a:schemeClr>
          </a:effectRef>
          <a:fontRef idx="minor">
            <a:schemeClr val="lt1"/>
          </a:fontRef>
        </p:style>
        <p:txBody>
          <a:bodyPr spcFirstLastPara="0" vert="horz" wrap="square" lIns="91440" tIns="45720" rIns="91440" bIns="45720" numCol="1" spcCol="1270" anchor="ctr" anchorCtr="0">
            <a:noAutofit/>
          </a:bodyPr>
          <a:lstStyle/>
          <a:p>
            <a:pPr marL="0" lvl="0" indent="0" algn="ctr" defTabSz="711200">
              <a:lnSpc>
                <a:spcPct val="90000"/>
              </a:lnSpc>
              <a:spcBef>
                <a:spcPct val="0"/>
              </a:spcBef>
              <a:spcAft>
                <a:spcPct val="35000"/>
              </a:spcAft>
              <a:buNone/>
            </a:pPr>
            <a:r>
              <a:rPr lang="en-GB" sz="2000" kern="1200" dirty="0">
                <a:latin typeface="+mj-lt"/>
              </a:rPr>
              <a:t>Opportunity</a:t>
            </a:r>
          </a:p>
        </p:txBody>
      </p:sp>
      <p:sp>
        <p:nvSpPr>
          <p:cNvPr id="36" name="Arrow: Chevron 35">
            <a:extLst>
              <a:ext uri="{FF2B5EF4-FFF2-40B4-BE49-F238E27FC236}">
                <a16:creationId xmlns:a16="http://schemas.microsoft.com/office/drawing/2014/main" id="{C232FD73-AC65-49A3-A792-0E8A06E5D9B8}"/>
              </a:ext>
            </a:extLst>
          </p:cNvPr>
          <p:cNvSpPr/>
          <p:nvPr/>
        </p:nvSpPr>
        <p:spPr>
          <a:xfrm>
            <a:off x="3375671" y="4200629"/>
            <a:ext cx="2806508" cy="994669"/>
          </a:xfrm>
          <a:prstGeom prst="chevron">
            <a:avLst>
              <a:gd name="adj" fmla="val 26017"/>
            </a:avLst>
          </a:prstGeom>
          <a:solidFill>
            <a:schemeClr val="tx2">
              <a:lumMod val="75000"/>
            </a:schemeClr>
          </a:solidFill>
          <a:ln>
            <a:noFill/>
          </a:ln>
        </p:spPr>
        <p:style>
          <a:lnRef idx="2">
            <a:schemeClr val="lt1">
              <a:hueOff val="0"/>
              <a:satOff val="0"/>
              <a:lumOff val="0"/>
              <a:alphaOff val="0"/>
            </a:schemeClr>
          </a:lnRef>
          <a:fillRef idx="1">
            <a:schemeClr val="accent2">
              <a:shade val="80000"/>
              <a:hueOff val="-57171"/>
              <a:satOff val="-14293"/>
              <a:lumOff val="20607"/>
              <a:alphaOff val="0"/>
            </a:schemeClr>
          </a:fillRef>
          <a:effectRef idx="0">
            <a:schemeClr val="accent2">
              <a:shade val="80000"/>
              <a:hueOff val="-57171"/>
              <a:satOff val="-14293"/>
              <a:lumOff val="20607"/>
              <a:alphaOff val="0"/>
            </a:schemeClr>
          </a:effectRef>
          <a:fontRef idx="minor">
            <a:schemeClr val="lt1"/>
          </a:fontRef>
        </p:style>
        <p:txBody>
          <a:bodyPr spcFirstLastPara="0" vert="horz" wrap="square" lIns="91440" tIns="45720" rIns="91440" bIns="45720" numCol="1" spcCol="1270" anchor="ctr" anchorCtr="0">
            <a:noAutofit/>
          </a:bodyPr>
          <a:lstStyle/>
          <a:p>
            <a:pPr marL="0" lvl="0" indent="0" algn="ctr" defTabSz="711200">
              <a:lnSpc>
                <a:spcPct val="90000"/>
              </a:lnSpc>
              <a:spcBef>
                <a:spcPct val="0"/>
              </a:spcBef>
              <a:spcAft>
                <a:spcPct val="35000"/>
              </a:spcAft>
              <a:buNone/>
            </a:pPr>
            <a:r>
              <a:rPr lang="en-GB" sz="2000" kern="1200">
                <a:latin typeface="+mj-lt"/>
              </a:rPr>
              <a:t>Quote</a:t>
            </a:r>
          </a:p>
        </p:txBody>
      </p:sp>
      <p:sp>
        <p:nvSpPr>
          <p:cNvPr id="37" name="Arrow: Chevron 36">
            <a:extLst>
              <a:ext uri="{FF2B5EF4-FFF2-40B4-BE49-F238E27FC236}">
                <a16:creationId xmlns:a16="http://schemas.microsoft.com/office/drawing/2014/main" id="{D122E8CF-91F5-4307-B326-66906E051B4A}"/>
              </a:ext>
            </a:extLst>
          </p:cNvPr>
          <p:cNvSpPr/>
          <p:nvPr/>
        </p:nvSpPr>
        <p:spPr>
          <a:xfrm>
            <a:off x="6006775" y="4200629"/>
            <a:ext cx="2806508" cy="994669"/>
          </a:xfrm>
          <a:prstGeom prst="chevron">
            <a:avLst>
              <a:gd name="adj" fmla="val 26017"/>
            </a:avLst>
          </a:prstGeom>
          <a:solidFill>
            <a:schemeClr val="accent1">
              <a:lumMod val="50000"/>
            </a:schemeClr>
          </a:solidFill>
          <a:ln>
            <a:noFill/>
          </a:ln>
        </p:spPr>
        <p:style>
          <a:lnRef idx="2">
            <a:schemeClr val="lt1">
              <a:hueOff val="0"/>
              <a:satOff val="0"/>
              <a:lumOff val="0"/>
              <a:alphaOff val="0"/>
            </a:schemeClr>
          </a:lnRef>
          <a:fillRef idx="1">
            <a:schemeClr val="accent2">
              <a:shade val="80000"/>
              <a:hueOff val="-85756"/>
              <a:satOff val="-21440"/>
              <a:lumOff val="30910"/>
              <a:alphaOff val="0"/>
            </a:schemeClr>
          </a:fillRef>
          <a:effectRef idx="0">
            <a:schemeClr val="accent2">
              <a:shade val="80000"/>
              <a:hueOff val="-85756"/>
              <a:satOff val="-21440"/>
              <a:lumOff val="30910"/>
              <a:alphaOff val="0"/>
            </a:schemeClr>
          </a:effectRef>
          <a:fontRef idx="minor">
            <a:schemeClr val="lt1"/>
          </a:fontRef>
        </p:style>
        <p:txBody>
          <a:bodyPr spcFirstLastPara="0" vert="horz" wrap="square" lIns="91440" tIns="45720" rIns="91440" bIns="45720" numCol="1" spcCol="1270" anchor="ctr" anchorCtr="0">
            <a:noAutofit/>
          </a:bodyPr>
          <a:lstStyle/>
          <a:p>
            <a:pPr marL="0" lvl="0" indent="0" algn="ctr" defTabSz="711200">
              <a:lnSpc>
                <a:spcPct val="90000"/>
              </a:lnSpc>
              <a:spcBef>
                <a:spcPct val="0"/>
              </a:spcBef>
              <a:spcAft>
                <a:spcPct val="35000"/>
              </a:spcAft>
              <a:buNone/>
            </a:pPr>
            <a:r>
              <a:rPr lang="en-GB" sz="2000" kern="1200">
                <a:latin typeface="+mj-lt"/>
              </a:rPr>
              <a:t>Order</a:t>
            </a:r>
          </a:p>
        </p:txBody>
      </p:sp>
      <p:sp>
        <p:nvSpPr>
          <p:cNvPr id="38" name="Arrow: Chevron 37">
            <a:extLst>
              <a:ext uri="{FF2B5EF4-FFF2-40B4-BE49-F238E27FC236}">
                <a16:creationId xmlns:a16="http://schemas.microsoft.com/office/drawing/2014/main" id="{0A97BE65-B53C-449A-9C7A-09804E509B52}"/>
              </a:ext>
            </a:extLst>
          </p:cNvPr>
          <p:cNvSpPr/>
          <p:nvPr/>
        </p:nvSpPr>
        <p:spPr>
          <a:xfrm>
            <a:off x="8637876" y="4200629"/>
            <a:ext cx="2806508" cy="994669"/>
          </a:xfrm>
          <a:prstGeom prst="chevron">
            <a:avLst>
              <a:gd name="adj" fmla="val 26017"/>
            </a:avLst>
          </a:prstGeom>
          <a:solidFill>
            <a:schemeClr val="tx2"/>
          </a:solidFill>
          <a:ln>
            <a:noFill/>
          </a:ln>
        </p:spPr>
        <p:style>
          <a:lnRef idx="2">
            <a:schemeClr val="lt1">
              <a:hueOff val="0"/>
              <a:satOff val="0"/>
              <a:lumOff val="0"/>
              <a:alphaOff val="0"/>
            </a:schemeClr>
          </a:lnRef>
          <a:fillRef idx="1">
            <a:schemeClr val="accent2">
              <a:shade val="80000"/>
              <a:hueOff val="-114341"/>
              <a:satOff val="-28586"/>
              <a:lumOff val="41213"/>
              <a:alphaOff val="0"/>
            </a:schemeClr>
          </a:fillRef>
          <a:effectRef idx="0">
            <a:schemeClr val="accent2">
              <a:shade val="80000"/>
              <a:hueOff val="-114341"/>
              <a:satOff val="-28586"/>
              <a:lumOff val="41213"/>
              <a:alphaOff val="0"/>
            </a:schemeClr>
          </a:effectRef>
          <a:fontRef idx="minor">
            <a:schemeClr val="lt1"/>
          </a:fontRef>
        </p:style>
        <p:txBody>
          <a:bodyPr spcFirstLastPara="0" vert="horz" wrap="square" lIns="91440" tIns="45720" rIns="91440" bIns="45720" numCol="1" spcCol="1270" anchor="ctr" anchorCtr="0">
            <a:noAutofit/>
          </a:bodyPr>
          <a:lstStyle/>
          <a:p>
            <a:pPr marL="0" lvl="0" indent="0" algn="ctr" defTabSz="711200">
              <a:lnSpc>
                <a:spcPct val="90000"/>
              </a:lnSpc>
              <a:spcBef>
                <a:spcPct val="0"/>
              </a:spcBef>
              <a:spcAft>
                <a:spcPct val="35000"/>
              </a:spcAft>
              <a:buNone/>
            </a:pPr>
            <a:r>
              <a:rPr lang="en-GB" sz="2000" kern="1200" dirty="0">
                <a:latin typeface="+mj-lt"/>
              </a:rPr>
              <a:t>Invoice</a:t>
            </a:r>
          </a:p>
        </p:txBody>
      </p:sp>
    </p:spTree>
    <p:extLst>
      <p:ext uri="{BB962C8B-B14F-4D97-AF65-F5344CB8AC3E}">
        <p14:creationId xmlns:p14="http://schemas.microsoft.com/office/powerpoint/2010/main" val="309404791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01B9C-7A9F-469D-A2C7-37D47051E6B0}"/>
              </a:ext>
            </a:extLst>
          </p:cNvPr>
          <p:cNvSpPr>
            <a:spLocks noGrp="1"/>
          </p:cNvSpPr>
          <p:nvPr>
            <p:ph type="title"/>
          </p:nvPr>
        </p:nvSpPr>
        <p:spPr/>
        <p:txBody>
          <a:bodyPr/>
          <a:lstStyle/>
          <a:p>
            <a:r>
              <a:rPr lang="en-US" dirty="0"/>
              <a:t>Quote overview </a:t>
            </a:r>
          </a:p>
        </p:txBody>
      </p:sp>
      <p:sp>
        <p:nvSpPr>
          <p:cNvPr id="6" name="Text Placeholder 2">
            <a:extLst>
              <a:ext uri="{FF2B5EF4-FFF2-40B4-BE49-F238E27FC236}">
                <a16:creationId xmlns:a16="http://schemas.microsoft.com/office/drawing/2014/main" id="{AAEA5F94-1092-4F1D-931F-A4F8463168DA}"/>
              </a:ext>
            </a:extLst>
          </p:cNvPr>
          <p:cNvSpPr txBox="1">
            <a:spLocks/>
          </p:cNvSpPr>
          <p:nvPr/>
        </p:nvSpPr>
        <p:spPr>
          <a:xfrm>
            <a:off x="588263" y="1539935"/>
            <a:ext cx="2874693" cy="4729102"/>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solidFill>
                  <a:schemeClr val="accent1"/>
                </a:solidFill>
                <a:latin typeface="+mj-lt"/>
              </a:rPr>
              <a:t>Quotes:</a:t>
            </a:r>
            <a:br>
              <a:rPr lang="en-US" sz="2400" dirty="0">
                <a:solidFill>
                  <a:schemeClr val="accent1"/>
                </a:solidFill>
                <a:latin typeface="+mj-lt"/>
              </a:rPr>
            </a:br>
            <a:r>
              <a:rPr lang="en-US" sz="2400" dirty="0"/>
              <a:t>Inform customers about the products and prices associated with an opportunity </a:t>
            </a:r>
          </a:p>
        </p:txBody>
      </p:sp>
      <p:pic>
        <p:nvPicPr>
          <p:cNvPr id="10" name="Picture 9" descr="Screenshot of Dynamics 365  – Quote">
            <a:extLst>
              <a:ext uri="{FF2B5EF4-FFF2-40B4-BE49-F238E27FC236}">
                <a16:creationId xmlns:a16="http://schemas.microsoft.com/office/drawing/2014/main" id="{DEAB5A40-4FE6-4765-83F0-93C03FA32472}"/>
              </a:ext>
            </a:extLst>
          </p:cNvPr>
          <p:cNvPicPr>
            <a:picLocks noChangeAspect="1"/>
          </p:cNvPicPr>
          <p:nvPr/>
        </p:nvPicPr>
        <p:blipFill rotWithShape="1">
          <a:blip r:embed="rId3"/>
          <a:srcRect l="-1521" t="-10040" r="-1568" b="-10040"/>
          <a:stretch/>
        </p:blipFill>
        <p:spPr>
          <a:xfrm>
            <a:off x="3581401" y="1539936"/>
            <a:ext cx="8033339" cy="4731948"/>
          </a:xfrm>
          <a:prstGeom prst="rect">
            <a:avLst/>
          </a:prstGeom>
          <a:ln w="19050">
            <a:solidFill>
              <a:schemeClr val="accent1"/>
            </a:solidFill>
          </a:ln>
        </p:spPr>
      </p:pic>
    </p:spTree>
    <p:extLst>
      <p:ext uri="{BB962C8B-B14F-4D97-AF65-F5344CB8AC3E}">
        <p14:creationId xmlns:p14="http://schemas.microsoft.com/office/powerpoint/2010/main" val="251563726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01B9C-7A9F-469D-A2C7-37D47051E6B0}"/>
              </a:ext>
            </a:extLst>
          </p:cNvPr>
          <p:cNvSpPr>
            <a:spLocks noGrp="1"/>
          </p:cNvSpPr>
          <p:nvPr>
            <p:ph type="title"/>
          </p:nvPr>
        </p:nvSpPr>
        <p:spPr/>
        <p:txBody>
          <a:bodyPr/>
          <a:lstStyle/>
          <a:p>
            <a:r>
              <a:rPr lang="en-US" dirty="0"/>
              <a:t>Quote lifecycle</a:t>
            </a:r>
          </a:p>
        </p:txBody>
      </p:sp>
      <p:sp>
        <p:nvSpPr>
          <p:cNvPr id="9" name="Text Placeholder 2">
            <a:extLst>
              <a:ext uri="{FF2B5EF4-FFF2-40B4-BE49-F238E27FC236}">
                <a16:creationId xmlns:a16="http://schemas.microsoft.com/office/drawing/2014/main" id="{2ABBCBCD-3433-4A82-8C82-C7D7DE226812}"/>
              </a:ext>
            </a:extLst>
          </p:cNvPr>
          <p:cNvSpPr txBox="1">
            <a:spLocks/>
          </p:cNvSpPr>
          <p:nvPr/>
        </p:nvSpPr>
        <p:spPr>
          <a:xfrm>
            <a:off x="588263" y="1436688"/>
            <a:ext cx="5443108" cy="907990"/>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Create a quote</a:t>
            </a:r>
          </a:p>
        </p:txBody>
      </p:sp>
      <p:sp>
        <p:nvSpPr>
          <p:cNvPr id="11" name="Text Placeholder 2">
            <a:extLst>
              <a:ext uri="{FF2B5EF4-FFF2-40B4-BE49-F238E27FC236}">
                <a16:creationId xmlns:a16="http://schemas.microsoft.com/office/drawing/2014/main" id="{DA61899D-FB29-4B41-88B6-70C49D3476E5}"/>
              </a:ext>
            </a:extLst>
          </p:cNvPr>
          <p:cNvSpPr txBox="1">
            <a:spLocks/>
          </p:cNvSpPr>
          <p:nvPr/>
        </p:nvSpPr>
        <p:spPr>
          <a:xfrm>
            <a:off x="6163675" y="1436688"/>
            <a:ext cx="5443108" cy="907990"/>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Revise a quote</a:t>
            </a:r>
          </a:p>
        </p:txBody>
      </p:sp>
      <p:sp>
        <p:nvSpPr>
          <p:cNvPr id="12" name="Rectangle 11">
            <a:extLst>
              <a:ext uri="{FF2B5EF4-FFF2-40B4-BE49-F238E27FC236}">
                <a16:creationId xmlns:a16="http://schemas.microsoft.com/office/drawing/2014/main" id="{33214BB3-79BB-4CE0-A70E-7A5B8FE71ABC}"/>
              </a:ext>
              <a:ext uri="{C183D7F6-B498-43B3-948B-1728B52AA6E4}">
                <adec:decorative xmlns:adec="http://schemas.microsoft.com/office/drawing/2017/decorative" val="1"/>
              </a:ext>
            </a:extLst>
          </p:cNvPr>
          <p:cNvSpPr/>
          <p:nvPr/>
        </p:nvSpPr>
        <p:spPr bwMode="auto">
          <a:xfrm>
            <a:off x="588263" y="2496457"/>
            <a:ext cx="11022714" cy="3904343"/>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3" name="Picture 12" descr="Screenshot of Dynamics 365 showing Revise">
            <a:extLst>
              <a:ext uri="{FF2B5EF4-FFF2-40B4-BE49-F238E27FC236}">
                <a16:creationId xmlns:a16="http://schemas.microsoft.com/office/drawing/2014/main" id="{26BDCD72-D14A-4DFF-A70F-242F5431AEF5}"/>
              </a:ext>
            </a:extLst>
          </p:cNvPr>
          <p:cNvPicPr/>
          <p:nvPr/>
        </p:nvPicPr>
        <p:blipFill>
          <a:blip r:embed="rId3">
            <a:extLst>
              <a:ext uri="{28A0092B-C50C-407E-A947-70E740481C1C}">
                <a14:useLocalDpi xmlns:a14="http://schemas.microsoft.com/office/drawing/2010/main" val="0"/>
              </a:ext>
            </a:extLst>
          </a:blip>
          <a:stretch>
            <a:fillRect/>
          </a:stretch>
        </p:blipFill>
        <p:spPr bwMode="auto">
          <a:xfrm>
            <a:off x="1698453" y="2653165"/>
            <a:ext cx="8802334" cy="3590926"/>
          </a:xfrm>
          <a:prstGeom prst="rect">
            <a:avLst/>
          </a:prstGeom>
          <a:ln w="9525" cap="flat" cmpd="sng" algn="ctr">
            <a:noFill/>
            <a:prstDash val="solid"/>
            <a:round/>
            <a:headEnd type="none" w="med" len="med"/>
            <a:tailEnd type="none" w="med" len="med"/>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6614014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01B9C-7A9F-469D-A2C7-37D47051E6B0}"/>
              </a:ext>
            </a:extLst>
          </p:cNvPr>
          <p:cNvSpPr>
            <a:spLocks noGrp="1"/>
          </p:cNvSpPr>
          <p:nvPr>
            <p:ph type="title"/>
          </p:nvPr>
        </p:nvSpPr>
        <p:spPr/>
        <p:txBody>
          <a:bodyPr/>
          <a:lstStyle/>
          <a:p>
            <a:r>
              <a:rPr lang="en-US" dirty="0"/>
              <a:t>Send quotes</a:t>
            </a:r>
          </a:p>
        </p:txBody>
      </p:sp>
      <p:sp>
        <p:nvSpPr>
          <p:cNvPr id="9" name="Text Placeholder 2">
            <a:extLst>
              <a:ext uri="{FF2B5EF4-FFF2-40B4-BE49-F238E27FC236}">
                <a16:creationId xmlns:a16="http://schemas.microsoft.com/office/drawing/2014/main" id="{4B493D56-0A91-465B-AFDA-A5818C09838D}"/>
              </a:ext>
            </a:extLst>
          </p:cNvPr>
          <p:cNvSpPr txBox="1">
            <a:spLocks/>
          </p:cNvSpPr>
          <p:nvPr/>
        </p:nvSpPr>
        <p:spPr>
          <a:xfrm>
            <a:off x="588263" y="1539934"/>
            <a:ext cx="4651557" cy="230762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Activate quote from “Draft” to “Active” status before sending </a:t>
            </a:r>
          </a:p>
        </p:txBody>
      </p:sp>
      <p:sp>
        <p:nvSpPr>
          <p:cNvPr id="11" name="Text Placeholder 2">
            <a:extLst>
              <a:ext uri="{FF2B5EF4-FFF2-40B4-BE49-F238E27FC236}">
                <a16:creationId xmlns:a16="http://schemas.microsoft.com/office/drawing/2014/main" id="{50AE41C2-D005-43E4-B645-36397007DB40}"/>
              </a:ext>
            </a:extLst>
          </p:cNvPr>
          <p:cNvSpPr txBox="1">
            <a:spLocks/>
          </p:cNvSpPr>
          <p:nvPr/>
        </p:nvSpPr>
        <p:spPr>
          <a:xfrm>
            <a:off x="588263" y="3961410"/>
            <a:ext cx="4651557" cy="230762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Can use Word templates to print or save as a PDF and distribute to customer</a:t>
            </a:r>
          </a:p>
        </p:txBody>
      </p:sp>
      <p:sp>
        <p:nvSpPr>
          <p:cNvPr id="13" name="Rectangle 12">
            <a:extLst>
              <a:ext uri="{FF2B5EF4-FFF2-40B4-BE49-F238E27FC236}">
                <a16:creationId xmlns:a16="http://schemas.microsoft.com/office/drawing/2014/main" id="{E270B85D-BA3F-420D-ACDC-B87C69909174}"/>
              </a:ext>
              <a:ext uri="{C183D7F6-B498-43B3-948B-1728B52AA6E4}">
                <adec:decorative xmlns:adec="http://schemas.microsoft.com/office/drawing/2017/decorative" val="1"/>
              </a:ext>
            </a:extLst>
          </p:cNvPr>
          <p:cNvSpPr/>
          <p:nvPr/>
        </p:nvSpPr>
        <p:spPr bwMode="auto">
          <a:xfrm>
            <a:off x="5354333" y="1539936"/>
            <a:ext cx="6256644" cy="4729102"/>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4" name="Picture 13" descr="Quote in a Word document ">
            <a:extLst>
              <a:ext uri="{FF2B5EF4-FFF2-40B4-BE49-F238E27FC236}">
                <a16:creationId xmlns:a16="http://schemas.microsoft.com/office/drawing/2014/main" id="{35515211-754A-4323-BD9B-44513BB24015}"/>
              </a:ext>
            </a:extLst>
          </p:cNvPr>
          <p:cNvPicPr/>
          <p:nvPr/>
        </p:nvPicPr>
        <p:blipFill rotWithShape="1">
          <a:blip r:embed="rId3"/>
          <a:srcRect l="3371" t="12722" r="5110" b="39490"/>
          <a:stretch/>
        </p:blipFill>
        <p:spPr>
          <a:xfrm>
            <a:off x="5468122" y="1785174"/>
            <a:ext cx="6029066" cy="4238626"/>
          </a:xfrm>
          <a:prstGeom prst="rect">
            <a:avLst/>
          </a:prstGeom>
        </p:spPr>
      </p:pic>
    </p:spTree>
    <p:extLst>
      <p:ext uri="{BB962C8B-B14F-4D97-AF65-F5344CB8AC3E}">
        <p14:creationId xmlns:p14="http://schemas.microsoft.com/office/powerpoint/2010/main" val="79888637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01B9C-7A9F-469D-A2C7-37D47051E6B0}"/>
              </a:ext>
            </a:extLst>
          </p:cNvPr>
          <p:cNvSpPr>
            <a:spLocks noGrp="1"/>
          </p:cNvSpPr>
          <p:nvPr>
            <p:ph type="title"/>
          </p:nvPr>
        </p:nvSpPr>
        <p:spPr/>
        <p:txBody>
          <a:bodyPr/>
          <a:lstStyle/>
          <a:p>
            <a:r>
              <a:rPr lang="en-US" dirty="0"/>
              <a:t>Orders</a:t>
            </a:r>
          </a:p>
        </p:txBody>
      </p:sp>
      <p:sp>
        <p:nvSpPr>
          <p:cNvPr id="9" name="Text Placeholder 2">
            <a:extLst>
              <a:ext uri="{FF2B5EF4-FFF2-40B4-BE49-F238E27FC236}">
                <a16:creationId xmlns:a16="http://schemas.microsoft.com/office/drawing/2014/main" id="{27056F31-522B-4265-8C0C-943537AFB2A7}"/>
              </a:ext>
            </a:extLst>
          </p:cNvPr>
          <p:cNvSpPr txBox="1">
            <a:spLocks/>
          </p:cNvSpPr>
          <p:nvPr/>
        </p:nvSpPr>
        <p:spPr>
          <a:xfrm>
            <a:off x="588263" y="1539934"/>
            <a:ext cx="2774062" cy="1574741"/>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Can be created automatically from accepted quotes</a:t>
            </a:r>
          </a:p>
        </p:txBody>
      </p:sp>
      <p:sp>
        <p:nvSpPr>
          <p:cNvPr id="11" name="Text Placeholder 2">
            <a:extLst>
              <a:ext uri="{FF2B5EF4-FFF2-40B4-BE49-F238E27FC236}">
                <a16:creationId xmlns:a16="http://schemas.microsoft.com/office/drawing/2014/main" id="{910312C0-A727-4AF3-BA89-5F71D2F0A592}"/>
              </a:ext>
            </a:extLst>
          </p:cNvPr>
          <p:cNvSpPr txBox="1">
            <a:spLocks/>
          </p:cNvSpPr>
          <p:nvPr/>
        </p:nvSpPr>
        <p:spPr>
          <a:xfrm>
            <a:off x="588263" y="3219450"/>
            <a:ext cx="2774062" cy="304958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Allows order to be traced through the sales lifecycle, all the way back to opportunity and lead</a:t>
            </a:r>
          </a:p>
        </p:txBody>
      </p:sp>
      <p:sp>
        <p:nvSpPr>
          <p:cNvPr id="12" name="Rectangle 11">
            <a:extLst>
              <a:ext uri="{FF2B5EF4-FFF2-40B4-BE49-F238E27FC236}">
                <a16:creationId xmlns:a16="http://schemas.microsoft.com/office/drawing/2014/main" id="{FA922248-4299-442A-8902-C0C370D01B82}"/>
              </a:ext>
              <a:ext uri="{C183D7F6-B498-43B3-948B-1728B52AA6E4}">
                <adec:decorative xmlns:adec="http://schemas.microsoft.com/office/drawing/2017/decorative" val="1"/>
              </a:ext>
            </a:extLst>
          </p:cNvPr>
          <p:cNvSpPr/>
          <p:nvPr/>
        </p:nvSpPr>
        <p:spPr bwMode="auto">
          <a:xfrm>
            <a:off x="3476625" y="1539936"/>
            <a:ext cx="8134352" cy="4729102"/>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3" name="Picture 12" descr="Screenshot showing a Dynamics 365 page – Order">
            <a:extLst>
              <a:ext uri="{FF2B5EF4-FFF2-40B4-BE49-F238E27FC236}">
                <a16:creationId xmlns:a16="http://schemas.microsoft.com/office/drawing/2014/main" id="{8203DB81-1538-4A84-824A-28C8BE076FEC}"/>
              </a:ext>
            </a:extLst>
          </p:cNvPr>
          <p:cNvPicPr>
            <a:picLocks noChangeAspect="1"/>
          </p:cNvPicPr>
          <p:nvPr/>
        </p:nvPicPr>
        <p:blipFill>
          <a:blip r:embed="rId3"/>
          <a:stretch>
            <a:fillRect/>
          </a:stretch>
        </p:blipFill>
        <p:spPr>
          <a:xfrm>
            <a:off x="3614057" y="1632024"/>
            <a:ext cx="7598230" cy="4544928"/>
          </a:xfrm>
          <a:prstGeom prst="rect">
            <a:avLst/>
          </a:prstGeom>
          <a:ln>
            <a:noFill/>
          </a:ln>
        </p:spPr>
      </p:pic>
    </p:spTree>
    <p:extLst>
      <p:ext uri="{BB962C8B-B14F-4D97-AF65-F5344CB8AC3E}">
        <p14:creationId xmlns:p14="http://schemas.microsoft.com/office/powerpoint/2010/main" val="159496074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01B9C-7A9F-469D-A2C7-37D47051E6B0}"/>
              </a:ext>
            </a:extLst>
          </p:cNvPr>
          <p:cNvSpPr>
            <a:spLocks noGrp="1"/>
          </p:cNvSpPr>
          <p:nvPr>
            <p:ph type="title"/>
          </p:nvPr>
        </p:nvSpPr>
        <p:spPr/>
        <p:txBody>
          <a:bodyPr/>
          <a:lstStyle/>
          <a:p>
            <a:r>
              <a:rPr lang="en-US" dirty="0"/>
              <a:t>Convert quotes to orders</a:t>
            </a:r>
          </a:p>
        </p:txBody>
      </p:sp>
      <p:sp>
        <p:nvSpPr>
          <p:cNvPr id="10" name="Text Placeholder 2">
            <a:extLst>
              <a:ext uri="{FF2B5EF4-FFF2-40B4-BE49-F238E27FC236}">
                <a16:creationId xmlns:a16="http://schemas.microsoft.com/office/drawing/2014/main" id="{90120364-2FA1-4202-B339-881D18B1EB49}"/>
              </a:ext>
            </a:extLst>
          </p:cNvPr>
          <p:cNvSpPr txBox="1">
            <a:spLocks/>
          </p:cNvSpPr>
          <p:nvPr/>
        </p:nvSpPr>
        <p:spPr>
          <a:xfrm>
            <a:off x="588263" y="1539934"/>
            <a:ext cx="6260212" cy="1574741"/>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Clicking “Create Order” on a Quote will populate information into the new Order row</a:t>
            </a:r>
          </a:p>
        </p:txBody>
      </p:sp>
      <p:sp>
        <p:nvSpPr>
          <p:cNvPr id="11" name="Text Placeholder 2">
            <a:extLst>
              <a:ext uri="{FF2B5EF4-FFF2-40B4-BE49-F238E27FC236}">
                <a16:creationId xmlns:a16="http://schemas.microsoft.com/office/drawing/2014/main" id="{0DB76681-625C-4980-9931-A4D1FE16E59D}"/>
              </a:ext>
            </a:extLst>
          </p:cNvPr>
          <p:cNvSpPr txBox="1">
            <a:spLocks/>
          </p:cNvSpPr>
          <p:nvPr/>
        </p:nvSpPr>
        <p:spPr>
          <a:xfrm>
            <a:off x="588263" y="3219450"/>
            <a:ext cx="6260212" cy="304958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Select:</a:t>
            </a:r>
          </a:p>
          <a:p>
            <a:pPr marL="285750">
              <a:spcBef>
                <a:spcPts val="200"/>
              </a:spcBef>
              <a:spcAft>
                <a:spcPts val="400"/>
              </a:spcAft>
              <a:buFont typeface="Arial" panose="020B0604020202020204" pitchFamily="34" charset="0"/>
              <a:buChar char="•"/>
            </a:pPr>
            <a:r>
              <a:rPr lang="en-US" sz="1800" dirty="0"/>
              <a:t>Status Reason</a:t>
            </a:r>
          </a:p>
          <a:p>
            <a:pPr marL="285750">
              <a:spcBef>
                <a:spcPts val="200"/>
              </a:spcBef>
              <a:spcAft>
                <a:spcPts val="400"/>
              </a:spcAft>
              <a:buFont typeface="Arial" panose="020B0604020202020204" pitchFamily="34" charset="0"/>
              <a:buChar char="•"/>
            </a:pPr>
            <a:r>
              <a:rPr lang="en-US" sz="1800" dirty="0"/>
              <a:t>Date Won</a:t>
            </a:r>
          </a:p>
          <a:p>
            <a:pPr marL="285750">
              <a:spcBef>
                <a:spcPts val="200"/>
              </a:spcBef>
              <a:spcAft>
                <a:spcPts val="400"/>
              </a:spcAft>
              <a:buFont typeface="Arial" panose="020B0604020202020204" pitchFamily="34" charset="0"/>
              <a:buChar char="•"/>
            </a:pPr>
            <a:r>
              <a:rPr lang="en-US" sz="1800" dirty="0"/>
              <a:t>Description</a:t>
            </a:r>
          </a:p>
          <a:p>
            <a:pPr marL="285750">
              <a:spcBef>
                <a:spcPts val="200"/>
              </a:spcBef>
              <a:spcAft>
                <a:spcPts val="400"/>
              </a:spcAft>
              <a:buFont typeface="Arial" panose="020B0604020202020204" pitchFamily="34" charset="0"/>
              <a:buChar char="•"/>
            </a:pPr>
            <a:r>
              <a:rPr lang="en-US" sz="1800" dirty="0"/>
              <a:t>Whether you would like to close the associated Opportunity</a:t>
            </a:r>
          </a:p>
          <a:p>
            <a:pPr marL="285750">
              <a:spcBef>
                <a:spcPts val="200"/>
              </a:spcBef>
              <a:spcAft>
                <a:spcPts val="400"/>
              </a:spcAft>
              <a:buFont typeface="Arial" panose="020B0604020202020204" pitchFamily="34" charset="0"/>
              <a:buChar char="•"/>
            </a:pPr>
            <a:r>
              <a:rPr lang="en-US" sz="1800" dirty="0"/>
              <a:t>Whether you would like to calculate revenue from quote</a:t>
            </a:r>
          </a:p>
        </p:txBody>
      </p:sp>
      <p:sp>
        <p:nvSpPr>
          <p:cNvPr id="12" name="Rectangle 11">
            <a:extLst>
              <a:ext uri="{FF2B5EF4-FFF2-40B4-BE49-F238E27FC236}">
                <a16:creationId xmlns:a16="http://schemas.microsoft.com/office/drawing/2014/main" id="{45085B3B-296B-4929-AFEB-866A89576AC9}"/>
              </a:ext>
              <a:ext uri="{C183D7F6-B498-43B3-948B-1728B52AA6E4}">
                <adec:decorative xmlns:adec="http://schemas.microsoft.com/office/drawing/2017/decorative" val="1"/>
              </a:ext>
            </a:extLst>
          </p:cNvPr>
          <p:cNvSpPr/>
          <p:nvPr/>
        </p:nvSpPr>
        <p:spPr bwMode="auto">
          <a:xfrm>
            <a:off x="6962775" y="1539936"/>
            <a:ext cx="4648202" cy="4729102"/>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3" name="Picture 12" descr="Screenshot showing Create order page ">
            <a:extLst>
              <a:ext uri="{FF2B5EF4-FFF2-40B4-BE49-F238E27FC236}">
                <a16:creationId xmlns:a16="http://schemas.microsoft.com/office/drawing/2014/main" id="{687D644D-A87C-4017-A780-FB216A07FE88}"/>
              </a:ext>
            </a:extLst>
          </p:cNvPr>
          <p:cNvPicPr>
            <a:picLocks noChangeAspect="1"/>
          </p:cNvPicPr>
          <p:nvPr/>
        </p:nvPicPr>
        <p:blipFill>
          <a:blip r:embed="rId3"/>
          <a:stretch>
            <a:fillRect/>
          </a:stretch>
        </p:blipFill>
        <p:spPr>
          <a:xfrm>
            <a:off x="7217527" y="1706594"/>
            <a:ext cx="4138698" cy="4395786"/>
          </a:xfrm>
          <a:prstGeom prst="rect">
            <a:avLst/>
          </a:prstGeom>
          <a:ln>
            <a:noFill/>
          </a:ln>
        </p:spPr>
      </p:pic>
    </p:spTree>
    <p:extLst>
      <p:ext uri="{BB962C8B-B14F-4D97-AF65-F5344CB8AC3E}">
        <p14:creationId xmlns:p14="http://schemas.microsoft.com/office/powerpoint/2010/main" val="29693881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01B9C-7A9F-469D-A2C7-37D47051E6B0}"/>
              </a:ext>
            </a:extLst>
          </p:cNvPr>
          <p:cNvSpPr>
            <a:spLocks noGrp="1"/>
          </p:cNvSpPr>
          <p:nvPr>
            <p:ph type="title"/>
          </p:nvPr>
        </p:nvSpPr>
        <p:spPr/>
        <p:txBody>
          <a:bodyPr/>
          <a:lstStyle/>
          <a:p>
            <a:r>
              <a:rPr lang="en-US" dirty="0"/>
              <a:t>Invoices </a:t>
            </a:r>
          </a:p>
        </p:txBody>
      </p:sp>
      <p:sp>
        <p:nvSpPr>
          <p:cNvPr id="10" name="Text Placeholder 2">
            <a:extLst>
              <a:ext uri="{FF2B5EF4-FFF2-40B4-BE49-F238E27FC236}">
                <a16:creationId xmlns:a16="http://schemas.microsoft.com/office/drawing/2014/main" id="{CE7B8426-1704-45DB-B9A1-BC652D24F0E6}"/>
              </a:ext>
            </a:extLst>
          </p:cNvPr>
          <p:cNvSpPr txBox="1">
            <a:spLocks/>
          </p:cNvSpPr>
          <p:nvPr/>
        </p:nvSpPr>
        <p:spPr>
          <a:xfrm>
            <a:off x="588263" y="1539934"/>
            <a:ext cx="2774062" cy="2288421"/>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Request for payment for</a:t>
            </a:r>
            <a:br>
              <a:rPr lang="en-US" sz="2400" dirty="0"/>
            </a:br>
            <a:r>
              <a:rPr lang="en-US" sz="2400" dirty="0"/>
              <a:t>an order</a:t>
            </a:r>
          </a:p>
        </p:txBody>
      </p:sp>
      <p:sp>
        <p:nvSpPr>
          <p:cNvPr id="12" name="Text Placeholder 2">
            <a:extLst>
              <a:ext uri="{FF2B5EF4-FFF2-40B4-BE49-F238E27FC236}">
                <a16:creationId xmlns:a16="http://schemas.microsoft.com/office/drawing/2014/main" id="{4D6BFA3B-EC2E-4665-871A-DA4FFB0B552B}"/>
              </a:ext>
            </a:extLst>
          </p:cNvPr>
          <p:cNvSpPr txBox="1">
            <a:spLocks/>
          </p:cNvSpPr>
          <p:nvPr/>
        </p:nvSpPr>
        <p:spPr>
          <a:xfrm>
            <a:off x="588263" y="3980615"/>
            <a:ext cx="2774062" cy="2288421"/>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Can be created from an order</a:t>
            </a:r>
          </a:p>
        </p:txBody>
      </p:sp>
      <p:sp>
        <p:nvSpPr>
          <p:cNvPr id="13" name="Rectangle 12">
            <a:extLst>
              <a:ext uri="{FF2B5EF4-FFF2-40B4-BE49-F238E27FC236}">
                <a16:creationId xmlns:a16="http://schemas.microsoft.com/office/drawing/2014/main" id="{9B22DD35-9EBD-4EAD-B7B3-42844F652E71}"/>
              </a:ext>
              <a:ext uri="{C183D7F6-B498-43B3-948B-1728B52AA6E4}">
                <adec:decorative xmlns:adec="http://schemas.microsoft.com/office/drawing/2017/decorative" val="1"/>
              </a:ext>
            </a:extLst>
          </p:cNvPr>
          <p:cNvSpPr/>
          <p:nvPr/>
        </p:nvSpPr>
        <p:spPr bwMode="auto">
          <a:xfrm>
            <a:off x="3476625" y="1539936"/>
            <a:ext cx="8134352" cy="4729102"/>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4" name="Picture 13" descr="Screenshot showing Dynamics 365 – Invoice">
            <a:extLst>
              <a:ext uri="{FF2B5EF4-FFF2-40B4-BE49-F238E27FC236}">
                <a16:creationId xmlns:a16="http://schemas.microsoft.com/office/drawing/2014/main" id="{0FAB1684-A4C8-437C-BE83-F58DDD10E523}"/>
              </a:ext>
            </a:extLst>
          </p:cNvPr>
          <p:cNvPicPr>
            <a:picLocks noChangeAspect="1"/>
          </p:cNvPicPr>
          <p:nvPr/>
        </p:nvPicPr>
        <p:blipFill>
          <a:blip r:embed="rId3"/>
          <a:stretch>
            <a:fillRect/>
          </a:stretch>
        </p:blipFill>
        <p:spPr>
          <a:xfrm>
            <a:off x="3619861" y="1639448"/>
            <a:ext cx="7847881" cy="4530078"/>
          </a:xfrm>
          <a:prstGeom prst="rect">
            <a:avLst/>
          </a:prstGeom>
          <a:ln>
            <a:noFill/>
          </a:ln>
        </p:spPr>
      </p:pic>
    </p:spTree>
    <p:extLst>
      <p:ext uri="{BB962C8B-B14F-4D97-AF65-F5344CB8AC3E}">
        <p14:creationId xmlns:p14="http://schemas.microsoft.com/office/powerpoint/2010/main" val="109215085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D0C14-695B-402C-A49C-5B0C5B1E582B}"/>
              </a:ext>
            </a:extLst>
          </p:cNvPr>
          <p:cNvSpPr>
            <a:spLocks noGrp="1"/>
          </p:cNvSpPr>
          <p:nvPr>
            <p:ph type="title"/>
          </p:nvPr>
        </p:nvSpPr>
        <p:spPr/>
        <p:txBody>
          <a:bodyPr/>
          <a:lstStyle/>
          <a:p>
            <a:r>
              <a:rPr lang="en-US" dirty="0"/>
              <a:t>Product catalog overview</a:t>
            </a:r>
          </a:p>
        </p:txBody>
      </p:sp>
      <p:sp>
        <p:nvSpPr>
          <p:cNvPr id="20" name="Text Placeholder 2">
            <a:extLst>
              <a:ext uri="{FF2B5EF4-FFF2-40B4-BE49-F238E27FC236}">
                <a16:creationId xmlns:a16="http://schemas.microsoft.com/office/drawing/2014/main" id="{8F1689DB-050E-465F-865B-6DAE1E89678F}"/>
              </a:ext>
            </a:extLst>
          </p:cNvPr>
          <p:cNvSpPr txBox="1">
            <a:spLocks/>
          </p:cNvSpPr>
          <p:nvPr/>
        </p:nvSpPr>
        <p:spPr>
          <a:xfrm>
            <a:off x="588264" y="1539935"/>
            <a:ext cx="3584448" cy="207956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Assists with automatic creation of quotes, orders and invoices</a:t>
            </a:r>
          </a:p>
        </p:txBody>
      </p:sp>
      <p:sp>
        <p:nvSpPr>
          <p:cNvPr id="21" name="Text Placeholder 2">
            <a:extLst>
              <a:ext uri="{FF2B5EF4-FFF2-40B4-BE49-F238E27FC236}">
                <a16:creationId xmlns:a16="http://schemas.microsoft.com/office/drawing/2014/main" id="{06F15DFF-A7D0-4DA9-862A-2A4BE8BCEB07}"/>
              </a:ext>
            </a:extLst>
          </p:cNvPr>
          <p:cNvSpPr txBox="1">
            <a:spLocks/>
          </p:cNvSpPr>
          <p:nvPr/>
        </p:nvSpPr>
        <p:spPr>
          <a:xfrm>
            <a:off x="4303775" y="1539935"/>
            <a:ext cx="3584448" cy="207956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Centralizes control</a:t>
            </a:r>
            <a:br>
              <a:rPr lang="en-US" sz="2000" dirty="0"/>
            </a:br>
            <a:r>
              <a:rPr lang="en-US" sz="2000" dirty="0"/>
              <a:t>over pricing </a:t>
            </a:r>
          </a:p>
        </p:txBody>
      </p:sp>
      <p:sp>
        <p:nvSpPr>
          <p:cNvPr id="22" name="Text Placeholder 2">
            <a:extLst>
              <a:ext uri="{FF2B5EF4-FFF2-40B4-BE49-F238E27FC236}">
                <a16:creationId xmlns:a16="http://schemas.microsoft.com/office/drawing/2014/main" id="{ADAB69E5-3FCE-44EB-8D5E-A73AF2768E5F}"/>
              </a:ext>
            </a:extLst>
          </p:cNvPr>
          <p:cNvSpPr txBox="1">
            <a:spLocks/>
          </p:cNvSpPr>
          <p:nvPr/>
        </p:nvSpPr>
        <p:spPr>
          <a:xfrm>
            <a:off x="8019287" y="1539935"/>
            <a:ext cx="3584448" cy="2079565"/>
          </a:xfrm>
          <a:prstGeom prst="rect">
            <a:avLst/>
          </a:prstGeom>
          <a:solidFill>
            <a:schemeClr val="bg1">
              <a:lumMod val="95000"/>
            </a:schemeClr>
          </a:solidFill>
        </p:spPr>
        <p:txBody>
          <a:bodyPr wrap="square" lIns="18288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Presents opportunities for cross-selling and upselling</a:t>
            </a:r>
          </a:p>
        </p:txBody>
      </p:sp>
      <p:sp>
        <p:nvSpPr>
          <p:cNvPr id="23" name="Rectangle 22">
            <a:extLst>
              <a:ext uri="{FF2B5EF4-FFF2-40B4-BE49-F238E27FC236}">
                <a16:creationId xmlns:a16="http://schemas.microsoft.com/office/drawing/2014/main" id="{14F72DD1-A832-4BE0-8427-5CAF90D4E488}"/>
              </a:ext>
              <a:ext uri="{C183D7F6-B498-43B3-948B-1728B52AA6E4}">
                <adec:decorative xmlns:adec="http://schemas.microsoft.com/office/drawing/2017/decorative" val="1"/>
              </a:ext>
            </a:extLst>
          </p:cNvPr>
          <p:cNvSpPr/>
          <p:nvPr/>
        </p:nvSpPr>
        <p:spPr bwMode="auto">
          <a:xfrm>
            <a:off x="585217" y="3771899"/>
            <a:ext cx="11018518" cy="1892808"/>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 name="Arrow: Pentagon 26">
            <a:extLst>
              <a:ext uri="{FF2B5EF4-FFF2-40B4-BE49-F238E27FC236}">
                <a16:creationId xmlns:a16="http://schemas.microsoft.com/office/drawing/2014/main" id="{3AD4FE0A-91EF-4CAF-81CB-7253B51B96AC}"/>
              </a:ext>
            </a:extLst>
          </p:cNvPr>
          <p:cNvSpPr/>
          <p:nvPr/>
        </p:nvSpPr>
        <p:spPr>
          <a:xfrm>
            <a:off x="807818" y="4220969"/>
            <a:ext cx="1928668" cy="994669"/>
          </a:xfrm>
          <a:prstGeom prst="homePlate">
            <a:avLst>
              <a:gd name="adj" fmla="val 27017"/>
            </a:avLst>
          </a:prstGeom>
          <a:solidFill>
            <a:schemeClr val="tx2">
              <a:lumMod val="50000"/>
            </a:schemeClr>
          </a:solidFill>
          <a:ln>
            <a:noFill/>
          </a:ln>
        </p:spPr>
        <p:style>
          <a:lnRef idx="2">
            <a:schemeClr val="lt1">
              <a:hueOff val="0"/>
              <a:satOff val="0"/>
              <a:lumOff val="0"/>
              <a:alphaOff val="0"/>
            </a:schemeClr>
          </a:lnRef>
          <a:fillRef idx="1">
            <a:schemeClr val="accent2">
              <a:shade val="80000"/>
              <a:hueOff val="-28585"/>
              <a:satOff val="-7147"/>
              <a:lumOff val="10303"/>
              <a:alphaOff val="0"/>
            </a:schemeClr>
          </a:fillRef>
          <a:effectRef idx="0">
            <a:schemeClr val="accent2">
              <a:shade val="80000"/>
              <a:hueOff val="-28585"/>
              <a:satOff val="-7147"/>
              <a:lumOff val="10303"/>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solidFill>
                  <a:schemeClr val="bg1"/>
                </a:solidFill>
                <a:latin typeface="+mj-lt"/>
              </a:rPr>
              <a:t>Create Lead</a:t>
            </a:r>
          </a:p>
        </p:txBody>
      </p:sp>
      <p:sp>
        <p:nvSpPr>
          <p:cNvPr id="28" name="Arrow: Chevron 27">
            <a:extLst>
              <a:ext uri="{FF2B5EF4-FFF2-40B4-BE49-F238E27FC236}">
                <a16:creationId xmlns:a16="http://schemas.microsoft.com/office/drawing/2014/main" id="{B98FA29A-72B9-4A1A-A457-C63349F128A5}"/>
              </a:ext>
            </a:extLst>
          </p:cNvPr>
          <p:cNvSpPr/>
          <p:nvPr/>
        </p:nvSpPr>
        <p:spPr>
          <a:xfrm>
            <a:off x="2525518" y="4220969"/>
            <a:ext cx="1806652" cy="994669"/>
          </a:xfrm>
          <a:prstGeom prst="chevron">
            <a:avLst>
              <a:gd name="adj" fmla="val 26017"/>
            </a:avLst>
          </a:prstGeom>
          <a:solidFill>
            <a:schemeClr val="tx2">
              <a:lumMod val="75000"/>
            </a:schemeClr>
          </a:solidFill>
          <a:ln>
            <a:noFill/>
          </a:ln>
        </p:spPr>
        <p:style>
          <a:lnRef idx="2">
            <a:schemeClr val="lt1">
              <a:hueOff val="0"/>
              <a:satOff val="0"/>
              <a:lumOff val="0"/>
              <a:alphaOff val="0"/>
            </a:schemeClr>
          </a:lnRef>
          <a:fillRef idx="1">
            <a:schemeClr val="accent2">
              <a:shade val="80000"/>
              <a:hueOff val="-57171"/>
              <a:satOff val="-14293"/>
              <a:lumOff val="20607"/>
              <a:alphaOff val="0"/>
            </a:schemeClr>
          </a:fillRef>
          <a:effectRef idx="0">
            <a:schemeClr val="accent2">
              <a:shade val="80000"/>
              <a:hueOff val="-57171"/>
              <a:satOff val="-14293"/>
              <a:lumOff val="20607"/>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solidFill>
                  <a:schemeClr val="bg1"/>
                </a:solidFill>
                <a:latin typeface="+mj-lt"/>
              </a:rPr>
              <a:t>Qualify</a:t>
            </a:r>
          </a:p>
        </p:txBody>
      </p:sp>
      <p:sp>
        <p:nvSpPr>
          <p:cNvPr id="29" name="Arrow: Chevron 28">
            <a:extLst>
              <a:ext uri="{FF2B5EF4-FFF2-40B4-BE49-F238E27FC236}">
                <a16:creationId xmlns:a16="http://schemas.microsoft.com/office/drawing/2014/main" id="{CCE3F534-73DD-4281-97AC-2A4B52903657}"/>
              </a:ext>
            </a:extLst>
          </p:cNvPr>
          <p:cNvSpPr/>
          <p:nvPr/>
        </p:nvSpPr>
        <p:spPr>
          <a:xfrm>
            <a:off x="4121202" y="4220969"/>
            <a:ext cx="2265376" cy="994669"/>
          </a:xfrm>
          <a:prstGeom prst="chevron">
            <a:avLst>
              <a:gd name="adj" fmla="val 26017"/>
            </a:avLst>
          </a:prstGeom>
          <a:solidFill>
            <a:schemeClr val="accent1">
              <a:lumMod val="50000"/>
            </a:schemeClr>
          </a:solidFill>
          <a:ln>
            <a:noFill/>
          </a:ln>
        </p:spPr>
        <p:style>
          <a:lnRef idx="2">
            <a:schemeClr val="lt1">
              <a:hueOff val="0"/>
              <a:satOff val="0"/>
              <a:lumOff val="0"/>
              <a:alphaOff val="0"/>
            </a:schemeClr>
          </a:lnRef>
          <a:fillRef idx="1">
            <a:schemeClr val="accent2">
              <a:shade val="80000"/>
              <a:hueOff val="-57171"/>
              <a:satOff val="-14293"/>
              <a:lumOff val="20607"/>
              <a:alphaOff val="0"/>
            </a:schemeClr>
          </a:fillRef>
          <a:effectRef idx="0">
            <a:schemeClr val="accent2">
              <a:shade val="80000"/>
              <a:hueOff val="-57171"/>
              <a:satOff val="-14293"/>
              <a:lumOff val="20607"/>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solidFill>
                  <a:schemeClr val="bg1"/>
                </a:solidFill>
                <a:latin typeface="+mj-lt"/>
              </a:rPr>
              <a:t>Convert to Opportunity</a:t>
            </a:r>
          </a:p>
        </p:txBody>
      </p:sp>
      <p:sp>
        <p:nvSpPr>
          <p:cNvPr id="30" name="Arrow: Chevron 29">
            <a:extLst>
              <a:ext uri="{FF2B5EF4-FFF2-40B4-BE49-F238E27FC236}">
                <a16:creationId xmlns:a16="http://schemas.microsoft.com/office/drawing/2014/main" id="{EFC3412E-1D79-4D8F-B140-E33567A6EDDD}"/>
              </a:ext>
            </a:extLst>
          </p:cNvPr>
          <p:cNvSpPr/>
          <p:nvPr/>
        </p:nvSpPr>
        <p:spPr>
          <a:xfrm>
            <a:off x="6175610" y="4220969"/>
            <a:ext cx="1770126" cy="994669"/>
          </a:xfrm>
          <a:prstGeom prst="chevron">
            <a:avLst>
              <a:gd name="adj" fmla="val 26017"/>
            </a:avLst>
          </a:prstGeom>
          <a:solidFill>
            <a:schemeClr val="tx2"/>
          </a:solidFill>
          <a:ln>
            <a:noFill/>
          </a:ln>
        </p:spPr>
        <p:style>
          <a:lnRef idx="2">
            <a:schemeClr val="lt1">
              <a:hueOff val="0"/>
              <a:satOff val="0"/>
              <a:lumOff val="0"/>
              <a:alphaOff val="0"/>
            </a:schemeClr>
          </a:lnRef>
          <a:fillRef idx="1">
            <a:schemeClr val="accent2">
              <a:shade val="80000"/>
              <a:hueOff val="-57171"/>
              <a:satOff val="-14293"/>
              <a:lumOff val="20607"/>
              <a:alphaOff val="0"/>
            </a:schemeClr>
          </a:fillRef>
          <a:effectRef idx="0">
            <a:schemeClr val="accent2">
              <a:shade val="80000"/>
              <a:hueOff val="-57171"/>
              <a:satOff val="-14293"/>
              <a:lumOff val="20607"/>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solidFill>
                  <a:schemeClr val="bg1"/>
                </a:solidFill>
                <a:latin typeface="+mj-lt"/>
              </a:rPr>
              <a:t>Create Quote</a:t>
            </a:r>
          </a:p>
        </p:txBody>
      </p:sp>
      <p:sp>
        <p:nvSpPr>
          <p:cNvPr id="31" name="Arrow: Chevron 30">
            <a:extLst>
              <a:ext uri="{FF2B5EF4-FFF2-40B4-BE49-F238E27FC236}">
                <a16:creationId xmlns:a16="http://schemas.microsoft.com/office/drawing/2014/main" id="{C6BD2823-D61D-45D9-BF2E-736A083B131E}"/>
              </a:ext>
            </a:extLst>
          </p:cNvPr>
          <p:cNvSpPr/>
          <p:nvPr/>
        </p:nvSpPr>
        <p:spPr>
          <a:xfrm>
            <a:off x="7734768" y="4220969"/>
            <a:ext cx="1928668" cy="994669"/>
          </a:xfrm>
          <a:prstGeom prst="chevron">
            <a:avLst>
              <a:gd name="adj" fmla="val 26017"/>
            </a:avLst>
          </a:prstGeom>
          <a:solidFill>
            <a:schemeClr val="accent1">
              <a:lumMod val="75000"/>
            </a:schemeClr>
          </a:solidFill>
          <a:ln>
            <a:noFill/>
          </a:ln>
        </p:spPr>
        <p:style>
          <a:lnRef idx="2">
            <a:schemeClr val="lt1">
              <a:hueOff val="0"/>
              <a:satOff val="0"/>
              <a:lumOff val="0"/>
              <a:alphaOff val="0"/>
            </a:schemeClr>
          </a:lnRef>
          <a:fillRef idx="1">
            <a:schemeClr val="accent2">
              <a:shade val="80000"/>
              <a:hueOff val="-85756"/>
              <a:satOff val="-21440"/>
              <a:lumOff val="30910"/>
              <a:alphaOff val="0"/>
            </a:schemeClr>
          </a:fillRef>
          <a:effectRef idx="0">
            <a:schemeClr val="accent2">
              <a:shade val="80000"/>
              <a:hueOff val="-85756"/>
              <a:satOff val="-21440"/>
              <a:lumOff val="30910"/>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solidFill>
                  <a:schemeClr val="bg1"/>
                </a:solidFill>
                <a:latin typeface="+mj-lt"/>
              </a:rPr>
              <a:t>Create Order</a:t>
            </a:r>
          </a:p>
        </p:txBody>
      </p:sp>
      <p:sp>
        <p:nvSpPr>
          <p:cNvPr id="32" name="Arrow: Chevron 31">
            <a:extLst>
              <a:ext uri="{FF2B5EF4-FFF2-40B4-BE49-F238E27FC236}">
                <a16:creationId xmlns:a16="http://schemas.microsoft.com/office/drawing/2014/main" id="{BAF2F6EF-AB9C-460F-8273-2270510D2583}"/>
              </a:ext>
            </a:extLst>
          </p:cNvPr>
          <p:cNvSpPr/>
          <p:nvPr/>
        </p:nvSpPr>
        <p:spPr>
          <a:xfrm>
            <a:off x="9452466" y="4220969"/>
            <a:ext cx="1928668" cy="994669"/>
          </a:xfrm>
          <a:prstGeom prst="chevron">
            <a:avLst>
              <a:gd name="adj" fmla="val 26017"/>
            </a:avLst>
          </a:prstGeom>
          <a:solidFill>
            <a:schemeClr val="accent1"/>
          </a:solidFill>
          <a:ln>
            <a:noFill/>
          </a:ln>
        </p:spPr>
        <p:style>
          <a:lnRef idx="2">
            <a:schemeClr val="lt1">
              <a:hueOff val="0"/>
              <a:satOff val="0"/>
              <a:lumOff val="0"/>
              <a:alphaOff val="0"/>
            </a:schemeClr>
          </a:lnRef>
          <a:fillRef idx="1">
            <a:schemeClr val="accent2">
              <a:shade val="80000"/>
              <a:hueOff val="-114341"/>
              <a:satOff val="-28586"/>
              <a:lumOff val="41213"/>
              <a:alphaOff val="0"/>
            </a:schemeClr>
          </a:fillRef>
          <a:effectRef idx="0">
            <a:schemeClr val="accent2">
              <a:shade val="80000"/>
              <a:hueOff val="-114341"/>
              <a:satOff val="-28586"/>
              <a:lumOff val="41213"/>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solidFill>
                  <a:schemeClr val="bg1"/>
                </a:solidFill>
                <a:latin typeface="+mj-lt"/>
              </a:rPr>
              <a:t>Create Invoice</a:t>
            </a:r>
          </a:p>
        </p:txBody>
      </p:sp>
    </p:spTree>
    <p:extLst>
      <p:ext uri="{BB962C8B-B14F-4D97-AF65-F5344CB8AC3E}">
        <p14:creationId xmlns:p14="http://schemas.microsoft.com/office/powerpoint/2010/main" val="108900346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D8080C7-4916-47DF-B002-3F0867D17F8D}"/>
              </a:ext>
            </a:extLst>
          </p:cNvPr>
          <p:cNvSpPr>
            <a:spLocks noGrp="1"/>
          </p:cNvSpPr>
          <p:nvPr>
            <p:ph type="title"/>
          </p:nvPr>
        </p:nvSpPr>
        <p:spPr>
          <a:xfrm>
            <a:off x="584199" y="2998113"/>
            <a:ext cx="2453685" cy="861774"/>
          </a:xfrm>
        </p:spPr>
        <p:txBody>
          <a:bodyPr/>
          <a:lstStyle/>
          <a:p>
            <a:pPr>
              <a:lnSpc>
                <a:spcPct val="100000"/>
              </a:lnSpc>
            </a:pPr>
            <a:r>
              <a:rPr lang="en-US" sz="2800" spc="0" dirty="0"/>
              <a:t>Module agenda</a:t>
            </a:r>
          </a:p>
        </p:txBody>
      </p:sp>
      <p:pic>
        <p:nvPicPr>
          <p:cNvPr id="81" name="Picture 80" descr="Icon of a dashboard with magnifying glass hovering it">
            <a:extLst>
              <a:ext uri="{FF2B5EF4-FFF2-40B4-BE49-F238E27FC236}">
                <a16:creationId xmlns:a16="http://schemas.microsoft.com/office/drawing/2014/main" id="{739A2DFE-1849-4524-BA00-6B8D5206E86F}"/>
              </a:ext>
            </a:extLst>
          </p:cNvPr>
          <p:cNvPicPr>
            <a:picLocks noChangeAspect="1"/>
          </p:cNvPicPr>
          <p:nvPr/>
        </p:nvPicPr>
        <p:blipFill>
          <a:blip r:embed="rId2"/>
          <a:stretch>
            <a:fillRect/>
          </a:stretch>
        </p:blipFill>
        <p:spPr>
          <a:xfrm>
            <a:off x="3626451" y="2388336"/>
            <a:ext cx="954024" cy="954024"/>
          </a:xfrm>
          <a:prstGeom prst="rect">
            <a:avLst/>
          </a:prstGeom>
        </p:spPr>
      </p:pic>
      <p:sp>
        <p:nvSpPr>
          <p:cNvPr id="82" name="Rectangle 81">
            <a:extLst>
              <a:ext uri="{FF2B5EF4-FFF2-40B4-BE49-F238E27FC236}">
                <a16:creationId xmlns:a16="http://schemas.microsoft.com/office/drawing/2014/main" id="{3376D913-05D0-418A-A80B-A0118AE87196}"/>
              </a:ext>
            </a:extLst>
          </p:cNvPr>
          <p:cNvSpPr/>
          <p:nvPr/>
        </p:nvSpPr>
        <p:spPr>
          <a:xfrm>
            <a:off x="4869637" y="2679920"/>
            <a:ext cx="6096000" cy="738664"/>
          </a:xfrm>
          <a:prstGeom prst="rect">
            <a:avLst/>
          </a:prstGeom>
          <a:noFill/>
        </p:spPr>
        <p:txBody>
          <a:bodyPr wrap="square" lIns="0" tIns="0" rIns="0" bIns="0" rtlCol="0">
            <a:spAutoFit/>
          </a:bodyPr>
          <a:lstStyle/>
          <a:p>
            <a:pPr defTabSz="435743">
              <a:spcBef>
                <a:spcPct val="0"/>
              </a:spcBef>
            </a:pPr>
            <a:r>
              <a:rPr lang="en-US" sz="2400" dirty="0"/>
              <a:t>Manage and organize your product catalog with Dynamics 365 Sales</a:t>
            </a:r>
          </a:p>
        </p:txBody>
      </p:sp>
      <p:pic>
        <p:nvPicPr>
          <p:cNvPr id="83" name="Picture 82" descr="Icon of a bar code">
            <a:extLst>
              <a:ext uri="{FF2B5EF4-FFF2-40B4-BE49-F238E27FC236}">
                <a16:creationId xmlns:a16="http://schemas.microsoft.com/office/drawing/2014/main" id="{C1F8A796-44F1-4BFD-8F41-0B3968503366}"/>
              </a:ext>
            </a:extLst>
          </p:cNvPr>
          <p:cNvPicPr>
            <a:picLocks noChangeAspect="1"/>
          </p:cNvPicPr>
          <p:nvPr/>
        </p:nvPicPr>
        <p:blipFill>
          <a:blip r:embed="rId3"/>
          <a:stretch>
            <a:fillRect/>
          </a:stretch>
        </p:blipFill>
        <p:spPr>
          <a:xfrm>
            <a:off x="3626451" y="3451656"/>
            <a:ext cx="954024" cy="954024"/>
          </a:xfrm>
          <a:prstGeom prst="rect">
            <a:avLst/>
          </a:prstGeom>
        </p:spPr>
      </p:pic>
      <p:sp>
        <p:nvSpPr>
          <p:cNvPr id="84" name="Rectangle 83">
            <a:extLst>
              <a:ext uri="{FF2B5EF4-FFF2-40B4-BE49-F238E27FC236}">
                <a16:creationId xmlns:a16="http://schemas.microsoft.com/office/drawing/2014/main" id="{25F315EC-73E3-4EF5-B4F2-99ACBAEC13D5}"/>
              </a:ext>
            </a:extLst>
          </p:cNvPr>
          <p:cNvSpPr/>
          <p:nvPr/>
        </p:nvSpPr>
        <p:spPr>
          <a:xfrm>
            <a:off x="4869637" y="3743240"/>
            <a:ext cx="6096000" cy="369332"/>
          </a:xfrm>
          <a:prstGeom prst="rect">
            <a:avLst/>
          </a:prstGeom>
          <a:noFill/>
        </p:spPr>
        <p:txBody>
          <a:bodyPr wrap="square" lIns="0" tIns="0" rIns="0" bIns="0" rtlCol="0">
            <a:spAutoFit/>
          </a:bodyPr>
          <a:lstStyle/>
          <a:p>
            <a:pPr defTabSz="435743">
              <a:spcBef>
                <a:spcPct val="0"/>
              </a:spcBef>
            </a:pPr>
            <a:r>
              <a:rPr lang="en-US" sz="2400" dirty="0"/>
              <a:t>Process sales orders with Dynamics 365 Sales</a:t>
            </a:r>
          </a:p>
        </p:txBody>
      </p:sp>
    </p:spTree>
    <p:extLst>
      <p:ext uri="{BB962C8B-B14F-4D97-AF65-F5344CB8AC3E}">
        <p14:creationId xmlns:p14="http://schemas.microsoft.com/office/powerpoint/2010/main" val="139345663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CB5D8D8-D581-4EE7-ACC3-459AEF554089}"/>
              </a:ext>
            </a:extLst>
          </p:cNvPr>
          <p:cNvSpPr>
            <a:spLocks noGrp="1"/>
          </p:cNvSpPr>
          <p:nvPr>
            <p:ph type="title"/>
          </p:nvPr>
        </p:nvSpPr>
        <p:spPr>
          <a:xfrm>
            <a:off x="585217" y="2764203"/>
            <a:ext cx="8892608" cy="1329595"/>
          </a:xfrm>
        </p:spPr>
        <p:txBody>
          <a:bodyPr/>
          <a:lstStyle/>
          <a:p>
            <a:r>
              <a:rPr lang="en-US" dirty="0"/>
              <a:t>Lab 3.1: Manage product catalog</a:t>
            </a:r>
            <a:br>
              <a:rPr lang="en-US" dirty="0"/>
            </a:br>
            <a:r>
              <a:rPr lang="en-US" dirty="0"/>
              <a:t>Lab 3.2: Build quotes</a:t>
            </a:r>
            <a:br>
              <a:rPr lang="en-US" dirty="0"/>
            </a:br>
            <a:r>
              <a:rPr lang="en-US" dirty="0"/>
              <a:t>Lab 3.3: Orders and invoices</a:t>
            </a:r>
          </a:p>
        </p:txBody>
      </p:sp>
      <p:pic>
        <p:nvPicPr>
          <p:cNvPr id="2" name="Picture 1" descr="Icon of a dashboard with magnifying glass hovering it">
            <a:extLst>
              <a:ext uri="{FF2B5EF4-FFF2-40B4-BE49-F238E27FC236}">
                <a16:creationId xmlns:a16="http://schemas.microsoft.com/office/drawing/2014/main" id="{63583664-457C-402D-9DDB-5A541B606FEB}"/>
              </a:ext>
            </a:extLst>
          </p:cNvPr>
          <p:cNvPicPr>
            <a:picLocks noChangeAspect="1"/>
          </p:cNvPicPr>
          <p:nvPr/>
        </p:nvPicPr>
        <p:blipFill>
          <a:blip r:embed="rId2"/>
          <a:stretch>
            <a:fillRect/>
          </a:stretch>
        </p:blipFill>
        <p:spPr>
          <a:xfrm>
            <a:off x="10146284" y="2951226"/>
            <a:ext cx="1018032" cy="955548"/>
          </a:xfrm>
          <a:prstGeom prst="rect">
            <a:avLst/>
          </a:prstGeom>
        </p:spPr>
      </p:pic>
    </p:spTree>
    <p:extLst>
      <p:ext uri="{BB962C8B-B14F-4D97-AF65-F5344CB8AC3E}">
        <p14:creationId xmlns:p14="http://schemas.microsoft.com/office/powerpoint/2010/main" val="191600732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E505E-19A2-4F1A-9BC7-AB940A69D181}"/>
              </a:ext>
            </a:extLst>
          </p:cNvPr>
          <p:cNvSpPr>
            <a:spLocks noGrp="1"/>
          </p:cNvSpPr>
          <p:nvPr>
            <p:ph type="title" idx="4294967295"/>
          </p:nvPr>
        </p:nvSpPr>
        <p:spPr>
          <a:xfrm>
            <a:off x="588263" y="-553998"/>
            <a:ext cx="11018520" cy="430887"/>
          </a:xfrm>
        </p:spPr>
        <p:txBody>
          <a:bodyPr/>
          <a:lstStyle/>
          <a:p>
            <a:r>
              <a:rPr lang="en-US" sz="2800" dirty="0"/>
              <a:t>Closing slide</a:t>
            </a:r>
          </a:p>
        </p:txBody>
      </p:sp>
    </p:spTree>
    <p:extLst>
      <p:ext uri="{BB962C8B-B14F-4D97-AF65-F5344CB8AC3E}">
        <p14:creationId xmlns:p14="http://schemas.microsoft.com/office/powerpoint/2010/main" val="24028286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CB5D8D8-D581-4EE7-ACC3-459AEF554089}"/>
              </a:ext>
            </a:extLst>
          </p:cNvPr>
          <p:cNvSpPr>
            <a:spLocks noGrp="1"/>
          </p:cNvSpPr>
          <p:nvPr>
            <p:ph type="title"/>
          </p:nvPr>
        </p:nvSpPr>
        <p:spPr>
          <a:xfrm>
            <a:off x="585217" y="2985802"/>
            <a:ext cx="8892608" cy="886397"/>
          </a:xfrm>
        </p:spPr>
        <p:txBody>
          <a:bodyPr/>
          <a:lstStyle/>
          <a:p>
            <a:r>
              <a:rPr lang="en-US" dirty="0"/>
              <a:t>Lesson 1: Manage and organize your product catalog with Dynamics 365 Sales</a:t>
            </a:r>
          </a:p>
        </p:txBody>
      </p:sp>
      <p:pic>
        <p:nvPicPr>
          <p:cNvPr id="2" name="Picture 1" descr="Icon of a bar code">
            <a:extLst>
              <a:ext uri="{FF2B5EF4-FFF2-40B4-BE49-F238E27FC236}">
                <a16:creationId xmlns:a16="http://schemas.microsoft.com/office/drawing/2014/main" id="{DF651F7D-BB58-452C-9686-641326AF9BC0}"/>
              </a:ext>
            </a:extLst>
          </p:cNvPr>
          <p:cNvPicPr>
            <a:picLocks noChangeAspect="1"/>
          </p:cNvPicPr>
          <p:nvPr/>
        </p:nvPicPr>
        <p:blipFill>
          <a:blip r:embed="rId2"/>
          <a:stretch>
            <a:fillRect/>
          </a:stretch>
        </p:blipFill>
        <p:spPr>
          <a:xfrm>
            <a:off x="10246868" y="3064002"/>
            <a:ext cx="893064" cy="729996"/>
          </a:xfrm>
          <a:prstGeom prst="rect">
            <a:avLst/>
          </a:prstGeom>
        </p:spPr>
      </p:pic>
    </p:spTree>
    <p:extLst>
      <p:ext uri="{BB962C8B-B14F-4D97-AF65-F5344CB8AC3E}">
        <p14:creationId xmlns:p14="http://schemas.microsoft.com/office/powerpoint/2010/main" val="234286884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4630-84A1-422D-95F7-F37B394C91AA}"/>
              </a:ext>
            </a:extLst>
          </p:cNvPr>
          <p:cNvSpPr>
            <a:spLocks noGrp="1"/>
          </p:cNvSpPr>
          <p:nvPr>
            <p:ph type="title"/>
          </p:nvPr>
        </p:nvSpPr>
        <p:spPr/>
        <p:txBody>
          <a:bodyPr/>
          <a:lstStyle/>
          <a:p>
            <a:r>
              <a:rPr lang="en-US" dirty="0"/>
              <a:t>Manage currencies</a:t>
            </a:r>
          </a:p>
        </p:txBody>
      </p:sp>
      <p:pic>
        <p:nvPicPr>
          <p:cNvPr id="8" name="Picture 7" descr="Graphical user interface, text, application&#10;&#10;Description automatically generated">
            <a:extLst>
              <a:ext uri="{FF2B5EF4-FFF2-40B4-BE49-F238E27FC236}">
                <a16:creationId xmlns:a16="http://schemas.microsoft.com/office/drawing/2014/main" id="{965E3591-B4F7-49D1-9E15-E46971D926F1}"/>
              </a:ext>
            </a:extLst>
          </p:cNvPr>
          <p:cNvPicPr>
            <a:picLocks noChangeAspect="1"/>
          </p:cNvPicPr>
          <p:nvPr/>
        </p:nvPicPr>
        <p:blipFill>
          <a:blip r:embed="rId2"/>
          <a:stretch>
            <a:fillRect/>
          </a:stretch>
        </p:blipFill>
        <p:spPr>
          <a:xfrm>
            <a:off x="921717" y="1853880"/>
            <a:ext cx="10348565" cy="4158361"/>
          </a:xfrm>
          <a:prstGeom prst="rect">
            <a:avLst/>
          </a:prstGeom>
        </p:spPr>
      </p:pic>
    </p:spTree>
    <p:extLst>
      <p:ext uri="{BB962C8B-B14F-4D97-AF65-F5344CB8AC3E}">
        <p14:creationId xmlns:p14="http://schemas.microsoft.com/office/powerpoint/2010/main" val="117435428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9572F-0E8B-4524-B48A-8921B9D19A6A}"/>
              </a:ext>
            </a:extLst>
          </p:cNvPr>
          <p:cNvSpPr>
            <a:spLocks noGrp="1"/>
          </p:cNvSpPr>
          <p:nvPr>
            <p:ph type="title"/>
          </p:nvPr>
        </p:nvSpPr>
        <p:spPr/>
        <p:txBody>
          <a:bodyPr/>
          <a:lstStyle/>
          <a:p>
            <a:r>
              <a:rPr lang="en-US" dirty="0"/>
              <a:t>Define products</a:t>
            </a:r>
          </a:p>
        </p:txBody>
      </p:sp>
      <p:pic>
        <p:nvPicPr>
          <p:cNvPr id="4" name="Picture 3" descr="Graphical user interface, application&#10;&#10;Description automatically generated">
            <a:extLst>
              <a:ext uri="{FF2B5EF4-FFF2-40B4-BE49-F238E27FC236}">
                <a16:creationId xmlns:a16="http://schemas.microsoft.com/office/drawing/2014/main" id="{CA3B6F37-EB2C-4F40-9A62-6A5424C10EB1}"/>
              </a:ext>
            </a:extLst>
          </p:cNvPr>
          <p:cNvPicPr>
            <a:picLocks noChangeAspect="1"/>
          </p:cNvPicPr>
          <p:nvPr/>
        </p:nvPicPr>
        <p:blipFill>
          <a:blip r:embed="rId2"/>
          <a:stretch>
            <a:fillRect/>
          </a:stretch>
        </p:blipFill>
        <p:spPr>
          <a:xfrm>
            <a:off x="538957" y="1802029"/>
            <a:ext cx="11067826" cy="3253941"/>
          </a:xfrm>
          <a:prstGeom prst="rect">
            <a:avLst/>
          </a:prstGeom>
        </p:spPr>
      </p:pic>
    </p:spTree>
    <p:extLst>
      <p:ext uri="{BB962C8B-B14F-4D97-AF65-F5344CB8AC3E}">
        <p14:creationId xmlns:p14="http://schemas.microsoft.com/office/powerpoint/2010/main" val="172766725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909CA-064A-4097-A928-618FA07F9DA5}"/>
              </a:ext>
            </a:extLst>
          </p:cNvPr>
          <p:cNvSpPr>
            <a:spLocks noGrp="1"/>
          </p:cNvSpPr>
          <p:nvPr>
            <p:ph type="title"/>
          </p:nvPr>
        </p:nvSpPr>
        <p:spPr/>
        <p:txBody>
          <a:bodyPr/>
          <a:lstStyle/>
          <a:p>
            <a:r>
              <a:rPr lang="en-US" dirty="0"/>
              <a:t>Product lifecycle </a:t>
            </a:r>
          </a:p>
        </p:txBody>
      </p:sp>
      <p:sp>
        <p:nvSpPr>
          <p:cNvPr id="13" name="Rectangle 12">
            <a:extLst>
              <a:ext uri="{FF2B5EF4-FFF2-40B4-BE49-F238E27FC236}">
                <a16:creationId xmlns:a16="http://schemas.microsoft.com/office/drawing/2014/main" id="{536813D8-6993-40EC-8774-F6850C2F4BA2}"/>
              </a:ext>
              <a:ext uri="{C183D7F6-B498-43B3-948B-1728B52AA6E4}">
                <adec:decorative xmlns:adec="http://schemas.microsoft.com/office/drawing/2017/decorative" val="1"/>
              </a:ext>
            </a:extLst>
          </p:cNvPr>
          <p:cNvSpPr/>
          <p:nvPr/>
        </p:nvSpPr>
        <p:spPr bwMode="auto">
          <a:xfrm>
            <a:off x="586741" y="2243141"/>
            <a:ext cx="11018518" cy="2371719"/>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6" name="Arrow: Pentagon 15">
            <a:extLst>
              <a:ext uri="{FF2B5EF4-FFF2-40B4-BE49-F238E27FC236}">
                <a16:creationId xmlns:a16="http://schemas.microsoft.com/office/drawing/2014/main" id="{2BC22031-A927-4CC6-90B0-F7A9287BCAA4}"/>
              </a:ext>
            </a:extLst>
          </p:cNvPr>
          <p:cNvSpPr/>
          <p:nvPr/>
        </p:nvSpPr>
        <p:spPr>
          <a:xfrm>
            <a:off x="770622" y="2931666"/>
            <a:ext cx="2265657" cy="994669"/>
          </a:xfrm>
          <a:prstGeom prst="homePlate">
            <a:avLst>
              <a:gd name="adj" fmla="val 27017"/>
            </a:avLst>
          </a:prstGeom>
          <a:solidFill>
            <a:schemeClr val="tx2">
              <a:lumMod val="50000"/>
            </a:schemeClr>
          </a:solidFill>
          <a:ln>
            <a:noFill/>
          </a:ln>
        </p:spPr>
        <p:style>
          <a:lnRef idx="2">
            <a:schemeClr val="lt1">
              <a:hueOff val="0"/>
              <a:satOff val="0"/>
              <a:lumOff val="0"/>
              <a:alphaOff val="0"/>
            </a:schemeClr>
          </a:lnRef>
          <a:fillRef idx="1">
            <a:schemeClr val="accent2">
              <a:shade val="80000"/>
              <a:hueOff val="-28585"/>
              <a:satOff val="-7147"/>
              <a:lumOff val="10303"/>
              <a:alphaOff val="0"/>
            </a:schemeClr>
          </a:fillRef>
          <a:effectRef idx="0">
            <a:schemeClr val="accent2">
              <a:shade val="80000"/>
              <a:hueOff val="-28585"/>
              <a:satOff val="-7147"/>
              <a:lumOff val="10303"/>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latin typeface="+mj-lt"/>
              </a:rPr>
              <a:t>Create</a:t>
            </a:r>
          </a:p>
        </p:txBody>
      </p:sp>
      <p:sp>
        <p:nvSpPr>
          <p:cNvPr id="19" name="Arrow: Chevron 18">
            <a:extLst>
              <a:ext uri="{FF2B5EF4-FFF2-40B4-BE49-F238E27FC236}">
                <a16:creationId xmlns:a16="http://schemas.microsoft.com/office/drawing/2014/main" id="{B06F1725-8217-4F34-90EE-A72418434CB9}"/>
              </a:ext>
            </a:extLst>
          </p:cNvPr>
          <p:cNvSpPr/>
          <p:nvPr/>
        </p:nvSpPr>
        <p:spPr>
          <a:xfrm>
            <a:off x="2850407" y="2931666"/>
            <a:ext cx="2122322" cy="994669"/>
          </a:xfrm>
          <a:prstGeom prst="chevron">
            <a:avLst>
              <a:gd name="adj" fmla="val 26017"/>
            </a:avLst>
          </a:prstGeom>
          <a:solidFill>
            <a:schemeClr val="tx2">
              <a:lumMod val="75000"/>
            </a:schemeClr>
          </a:solidFill>
          <a:ln>
            <a:noFill/>
          </a:ln>
        </p:spPr>
        <p:style>
          <a:lnRef idx="2">
            <a:schemeClr val="lt1">
              <a:hueOff val="0"/>
              <a:satOff val="0"/>
              <a:lumOff val="0"/>
              <a:alphaOff val="0"/>
            </a:schemeClr>
          </a:lnRef>
          <a:fillRef idx="1">
            <a:schemeClr val="accent2">
              <a:shade val="80000"/>
              <a:hueOff val="-57171"/>
              <a:satOff val="-14293"/>
              <a:lumOff val="20607"/>
              <a:alphaOff val="0"/>
            </a:schemeClr>
          </a:fillRef>
          <a:effectRef idx="0">
            <a:schemeClr val="accent2">
              <a:shade val="80000"/>
              <a:hueOff val="-57171"/>
              <a:satOff val="-14293"/>
              <a:lumOff val="20607"/>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latin typeface="+mj-lt"/>
              </a:rPr>
              <a:t>Revise</a:t>
            </a:r>
          </a:p>
        </p:txBody>
      </p:sp>
      <p:sp>
        <p:nvSpPr>
          <p:cNvPr id="20" name="Arrow: Chevron 19">
            <a:extLst>
              <a:ext uri="{FF2B5EF4-FFF2-40B4-BE49-F238E27FC236}">
                <a16:creationId xmlns:a16="http://schemas.microsoft.com/office/drawing/2014/main" id="{1719ECE3-ECA3-4E10-B160-8EF9051E40E7}"/>
              </a:ext>
            </a:extLst>
          </p:cNvPr>
          <p:cNvSpPr/>
          <p:nvPr/>
        </p:nvSpPr>
        <p:spPr>
          <a:xfrm>
            <a:off x="4786857" y="2931666"/>
            <a:ext cx="2661197" cy="994669"/>
          </a:xfrm>
          <a:prstGeom prst="chevron">
            <a:avLst>
              <a:gd name="adj" fmla="val 26017"/>
            </a:avLst>
          </a:prstGeom>
          <a:solidFill>
            <a:schemeClr val="accent1">
              <a:lumMod val="50000"/>
            </a:schemeClr>
          </a:solidFill>
          <a:ln>
            <a:noFill/>
          </a:ln>
        </p:spPr>
        <p:style>
          <a:lnRef idx="2">
            <a:schemeClr val="lt1">
              <a:hueOff val="0"/>
              <a:satOff val="0"/>
              <a:lumOff val="0"/>
              <a:alphaOff val="0"/>
            </a:schemeClr>
          </a:lnRef>
          <a:fillRef idx="1">
            <a:schemeClr val="accent2">
              <a:shade val="80000"/>
              <a:hueOff val="-57171"/>
              <a:satOff val="-14293"/>
              <a:lumOff val="20607"/>
              <a:alphaOff val="0"/>
            </a:schemeClr>
          </a:fillRef>
          <a:effectRef idx="0">
            <a:schemeClr val="accent2">
              <a:shade val="80000"/>
              <a:hueOff val="-57171"/>
              <a:satOff val="-14293"/>
              <a:lumOff val="20607"/>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latin typeface="+mj-lt"/>
              </a:rPr>
              <a:t>Revert</a:t>
            </a:r>
          </a:p>
        </p:txBody>
      </p:sp>
      <p:sp>
        <p:nvSpPr>
          <p:cNvPr id="21" name="Arrow: Chevron 20">
            <a:extLst>
              <a:ext uri="{FF2B5EF4-FFF2-40B4-BE49-F238E27FC236}">
                <a16:creationId xmlns:a16="http://schemas.microsoft.com/office/drawing/2014/main" id="{D4CE41D8-9660-48E4-8954-013136F7A7BD}"/>
              </a:ext>
            </a:extLst>
          </p:cNvPr>
          <p:cNvSpPr/>
          <p:nvPr/>
        </p:nvSpPr>
        <p:spPr>
          <a:xfrm>
            <a:off x="7262181" y="2931666"/>
            <a:ext cx="2079413" cy="994669"/>
          </a:xfrm>
          <a:prstGeom prst="chevron">
            <a:avLst>
              <a:gd name="adj" fmla="val 26017"/>
            </a:avLst>
          </a:prstGeom>
          <a:solidFill>
            <a:schemeClr val="accent1">
              <a:lumMod val="75000"/>
            </a:schemeClr>
          </a:solidFill>
          <a:ln>
            <a:noFill/>
          </a:ln>
        </p:spPr>
        <p:style>
          <a:lnRef idx="2">
            <a:schemeClr val="lt1">
              <a:hueOff val="0"/>
              <a:satOff val="0"/>
              <a:lumOff val="0"/>
              <a:alphaOff val="0"/>
            </a:schemeClr>
          </a:lnRef>
          <a:fillRef idx="1">
            <a:schemeClr val="accent2">
              <a:shade val="80000"/>
              <a:hueOff val="-57171"/>
              <a:satOff val="-14293"/>
              <a:lumOff val="20607"/>
              <a:alphaOff val="0"/>
            </a:schemeClr>
          </a:fillRef>
          <a:effectRef idx="0">
            <a:schemeClr val="accent2">
              <a:shade val="80000"/>
              <a:hueOff val="-57171"/>
              <a:satOff val="-14293"/>
              <a:lumOff val="20607"/>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latin typeface="+mj-lt"/>
              </a:rPr>
              <a:t>Clone</a:t>
            </a:r>
          </a:p>
        </p:txBody>
      </p:sp>
      <p:sp>
        <p:nvSpPr>
          <p:cNvPr id="22" name="Arrow: Chevron 21">
            <a:extLst>
              <a:ext uri="{FF2B5EF4-FFF2-40B4-BE49-F238E27FC236}">
                <a16:creationId xmlns:a16="http://schemas.microsoft.com/office/drawing/2014/main" id="{DACC00CC-781C-4D8F-B02A-9902F4BBF73A}"/>
              </a:ext>
            </a:extLst>
          </p:cNvPr>
          <p:cNvSpPr/>
          <p:nvPr/>
        </p:nvSpPr>
        <p:spPr>
          <a:xfrm>
            <a:off x="9155722" y="2931666"/>
            <a:ext cx="2265657" cy="994669"/>
          </a:xfrm>
          <a:prstGeom prst="chevron">
            <a:avLst>
              <a:gd name="adj" fmla="val 26017"/>
            </a:avLst>
          </a:prstGeom>
          <a:solidFill>
            <a:schemeClr val="accent1"/>
          </a:solidFill>
          <a:ln>
            <a:noFill/>
          </a:ln>
        </p:spPr>
        <p:style>
          <a:lnRef idx="2">
            <a:schemeClr val="lt1">
              <a:hueOff val="0"/>
              <a:satOff val="0"/>
              <a:lumOff val="0"/>
              <a:alphaOff val="0"/>
            </a:schemeClr>
          </a:lnRef>
          <a:fillRef idx="1">
            <a:schemeClr val="accent2">
              <a:shade val="80000"/>
              <a:hueOff val="-85756"/>
              <a:satOff val="-21440"/>
              <a:lumOff val="30910"/>
              <a:alphaOff val="0"/>
            </a:schemeClr>
          </a:fillRef>
          <a:effectRef idx="0">
            <a:schemeClr val="accent2">
              <a:shade val="80000"/>
              <a:hueOff val="-85756"/>
              <a:satOff val="-21440"/>
              <a:lumOff val="30910"/>
              <a:alphaOff val="0"/>
            </a:schemeClr>
          </a:effectRef>
          <a:fontRef idx="minor">
            <a:schemeClr val="lt1"/>
          </a:fontRef>
        </p:style>
        <p:txBody>
          <a:bodyPr spcFirstLastPara="0" vert="horz" wrap="square" lIns="91440" tIns="45720" rIns="91440" bIns="45720" numCol="1" spcCol="1270" anchor="ctr" anchorCtr="0">
            <a:noAutofit/>
          </a:bodyPr>
          <a:lstStyle/>
          <a:p>
            <a:pPr lvl="0" algn="ctr" defTabSz="711200">
              <a:lnSpc>
                <a:spcPct val="90000"/>
              </a:lnSpc>
              <a:spcBef>
                <a:spcPct val="0"/>
              </a:spcBef>
              <a:spcAft>
                <a:spcPct val="35000"/>
              </a:spcAft>
            </a:pPr>
            <a:r>
              <a:rPr lang="en-GB" sz="2000" dirty="0">
                <a:latin typeface="+mj-lt"/>
              </a:rPr>
              <a:t>Retire</a:t>
            </a:r>
          </a:p>
        </p:txBody>
      </p:sp>
    </p:spTree>
    <p:extLst>
      <p:ext uri="{BB962C8B-B14F-4D97-AF65-F5344CB8AC3E}">
        <p14:creationId xmlns:p14="http://schemas.microsoft.com/office/powerpoint/2010/main" val="31751841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01B9C-7A9F-469D-A2C7-37D47051E6B0}"/>
              </a:ext>
            </a:extLst>
          </p:cNvPr>
          <p:cNvSpPr>
            <a:spLocks noGrp="1"/>
          </p:cNvSpPr>
          <p:nvPr>
            <p:ph type="title"/>
          </p:nvPr>
        </p:nvSpPr>
        <p:spPr/>
        <p:txBody>
          <a:bodyPr/>
          <a:lstStyle/>
          <a:p>
            <a:r>
              <a:rPr lang="en-US" dirty="0"/>
              <a:t>Unit groups</a:t>
            </a:r>
          </a:p>
        </p:txBody>
      </p:sp>
      <p:sp>
        <p:nvSpPr>
          <p:cNvPr id="11" name="Text Placeholder 2">
            <a:extLst>
              <a:ext uri="{FF2B5EF4-FFF2-40B4-BE49-F238E27FC236}">
                <a16:creationId xmlns:a16="http://schemas.microsoft.com/office/drawing/2014/main" id="{FC31FB1E-463D-4C21-B6CF-6092786F3813}"/>
              </a:ext>
            </a:extLst>
          </p:cNvPr>
          <p:cNvSpPr txBox="1">
            <a:spLocks/>
          </p:cNvSpPr>
          <p:nvPr/>
        </p:nvSpPr>
        <p:spPr>
          <a:xfrm>
            <a:off x="588263" y="1539936"/>
            <a:ext cx="5507737" cy="1173129"/>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Provides unit of measurement for counting products and associating pricing </a:t>
            </a:r>
          </a:p>
        </p:txBody>
      </p:sp>
      <p:sp>
        <p:nvSpPr>
          <p:cNvPr id="13" name="Text Placeholder 2">
            <a:extLst>
              <a:ext uri="{FF2B5EF4-FFF2-40B4-BE49-F238E27FC236}">
                <a16:creationId xmlns:a16="http://schemas.microsoft.com/office/drawing/2014/main" id="{87C3A733-8010-473D-B3F6-929E280B8719}"/>
              </a:ext>
            </a:extLst>
          </p:cNvPr>
          <p:cNvSpPr txBox="1">
            <a:spLocks/>
          </p:cNvSpPr>
          <p:nvPr/>
        </p:nvSpPr>
        <p:spPr>
          <a:xfrm>
            <a:off x="588263" y="2827400"/>
            <a:ext cx="5507737" cy="2154176"/>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Primary unit group: Base unit and lowest common unit of measure that a product can be sold in</a:t>
            </a:r>
          </a:p>
          <a:p>
            <a:pPr marL="0" indent="0">
              <a:spcBef>
                <a:spcPts val="600"/>
              </a:spcBef>
              <a:buNone/>
            </a:pPr>
            <a:r>
              <a:rPr lang="en-US" sz="1800" dirty="0"/>
              <a:t>Example: A technician bills their time in multiples of 15 minutes, the primary unit group.</a:t>
            </a:r>
          </a:p>
        </p:txBody>
      </p:sp>
      <p:sp>
        <p:nvSpPr>
          <p:cNvPr id="14" name="Text Placeholder 2">
            <a:extLst>
              <a:ext uri="{FF2B5EF4-FFF2-40B4-BE49-F238E27FC236}">
                <a16:creationId xmlns:a16="http://schemas.microsoft.com/office/drawing/2014/main" id="{408FB6F8-7646-4024-8DB1-B4585F56B8E7}"/>
              </a:ext>
            </a:extLst>
          </p:cNvPr>
          <p:cNvSpPr txBox="1">
            <a:spLocks/>
          </p:cNvSpPr>
          <p:nvPr/>
        </p:nvSpPr>
        <p:spPr>
          <a:xfrm>
            <a:off x="588263" y="5095909"/>
            <a:ext cx="5507737" cy="1173129"/>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Additional units can also be added</a:t>
            </a:r>
          </a:p>
        </p:txBody>
      </p:sp>
      <p:sp>
        <p:nvSpPr>
          <p:cNvPr id="15" name="Rectangle 14">
            <a:extLst>
              <a:ext uri="{FF2B5EF4-FFF2-40B4-BE49-F238E27FC236}">
                <a16:creationId xmlns:a16="http://schemas.microsoft.com/office/drawing/2014/main" id="{260CDC05-DEA9-4993-8B3B-6E0A5CBE1C2C}"/>
              </a:ext>
              <a:ext uri="{C183D7F6-B498-43B3-948B-1728B52AA6E4}">
                <adec:decorative xmlns:adec="http://schemas.microsoft.com/office/drawing/2017/decorative" val="1"/>
              </a:ext>
            </a:extLst>
          </p:cNvPr>
          <p:cNvSpPr/>
          <p:nvPr/>
        </p:nvSpPr>
        <p:spPr bwMode="auto">
          <a:xfrm>
            <a:off x="6238875" y="1539936"/>
            <a:ext cx="5372101" cy="4729102"/>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6" name="Picture 15" descr="Screenshot showing how to create a unit group">
            <a:extLst>
              <a:ext uri="{FF2B5EF4-FFF2-40B4-BE49-F238E27FC236}">
                <a16:creationId xmlns:a16="http://schemas.microsoft.com/office/drawing/2014/main" id="{D801F945-87CA-4721-8EDF-D8292886DD56}"/>
              </a:ext>
            </a:extLst>
          </p:cNvPr>
          <p:cNvPicPr>
            <a:picLocks noChangeAspect="1"/>
          </p:cNvPicPr>
          <p:nvPr/>
        </p:nvPicPr>
        <p:blipFill>
          <a:blip r:embed="rId3"/>
          <a:stretch>
            <a:fillRect/>
          </a:stretch>
        </p:blipFill>
        <p:spPr>
          <a:xfrm>
            <a:off x="6372225" y="2386178"/>
            <a:ext cx="5105400" cy="3036618"/>
          </a:xfrm>
          <a:prstGeom prst="rect">
            <a:avLst/>
          </a:prstGeom>
          <a:ln>
            <a:noFill/>
          </a:ln>
        </p:spPr>
      </p:pic>
    </p:spTree>
    <p:extLst>
      <p:ext uri="{BB962C8B-B14F-4D97-AF65-F5344CB8AC3E}">
        <p14:creationId xmlns:p14="http://schemas.microsoft.com/office/powerpoint/2010/main" val="360788067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CC99C-A543-4B44-90DB-55CFFBFDA2BE}"/>
              </a:ext>
            </a:extLst>
          </p:cNvPr>
          <p:cNvSpPr>
            <a:spLocks noGrp="1"/>
          </p:cNvSpPr>
          <p:nvPr>
            <p:ph type="title"/>
          </p:nvPr>
        </p:nvSpPr>
        <p:spPr/>
        <p:txBody>
          <a:bodyPr/>
          <a:lstStyle/>
          <a:p>
            <a:r>
              <a:rPr lang="en-US" dirty="0"/>
              <a:t>Unit groups</a:t>
            </a:r>
          </a:p>
        </p:txBody>
      </p:sp>
      <p:pic>
        <p:nvPicPr>
          <p:cNvPr id="4" name="Picture 3" descr="Diagram&#10;&#10;Description automatically generated">
            <a:extLst>
              <a:ext uri="{FF2B5EF4-FFF2-40B4-BE49-F238E27FC236}">
                <a16:creationId xmlns:a16="http://schemas.microsoft.com/office/drawing/2014/main" id="{C7FD83E7-4E0A-42DC-ACB8-834CD69E413E}"/>
              </a:ext>
            </a:extLst>
          </p:cNvPr>
          <p:cNvPicPr>
            <a:picLocks noChangeAspect="1"/>
          </p:cNvPicPr>
          <p:nvPr/>
        </p:nvPicPr>
        <p:blipFill>
          <a:blip r:embed="rId2"/>
          <a:stretch>
            <a:fillRect/>
          </a:stretch>
        </p:blipFill>
        <p:spPr>
          <a:xfrm>
            <a:off x="1252828" y="1287773"/>
            <a:ext cx="9686344" cy="5303719"/>
          </a:xfrm>
          <a:prstGeom prst="rect">
            <a:avLst/>
          </a:prstGeom>
        </p:spPr>
      </p:pic>
    </p:spTree>
    <p:extLst>
      <p:ext uri="{BB962C8B-B14F-4D97-AF65-F5344CB8AC3E}">
        <p14:creationId xmlns:p14="http://schemas.microsoft.com/office/powerpoint/2010/main" val="271702713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01B9C-7A9F-469D-A2C7-37D47051E6B0}"/>
              </a:ext>
            </a:extLst>
          </p:cNvPr>
          <p:cNvSpPr>
            <a:spLocks noGrp="1"/>
          </p:cNvSpPr>
          <p:nvPr>
            <p:ph type="title"/>
          </p:nvPr>
        </p:nvSpPr>
        <p:spPr/>
        <p:txBody>
          <a:bodyPr/>
          <a:lstStyle/>
          <a:p>
            <a:r>
              <a:rPr lang="en-US" dirty="0"/>
              <a:t>Product families</a:t>
            </a:r>
          </a:p>
        </p:txBody>
      </p:sp>
      <p:sp>
        <p:nvSpPr>
          <p:cNvPr id="12" name="Text Placeholder 2">
            <a:extLst>
              <a:ext uri="{FF2B5EF4-FFF2-40B4-BE49-F238E27FC236}">
                <a16:creationId xmlns:a16="http://schemas.microsoft.com/office/drawing/2014/main" id="{D74F8016-ED7C-4996-AD98-176951B19B32}"/>
              </a:ext>
            </a:extLst>
          </p:cNvPr>
          <p:cNvSpPr txBox="1">
            <a:spLocks/>
          </p:cNvSpPr>
          <p:nvPr/>
        </p:nvSpPr>
        <p:spPr>
          <a:xfrm>
            <a:off x="588263" y="1539936"/>
            <a:ext cx="4879087" cy="1468412"/>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Grouped products that are in the</a:t>
            </a:r>
            <a:br>
              <a:rPr lang="en-US" sz="2000" dirty="0"/>
            </a:br>
            <a:r>
              <a:rPr lang="en-US" sz="2000" dirty="0"/>
              <a:t>same category </a:t>
            </a:r>
          </a:p>
        </p:txBody>
      </p:sp>
      <p:sp>
        <p:nvSpPr>
          <p:cNvPr id="13" name="Text Placeholder 2">
            <a:extLst>
              <a:ext uri="{FF2B5EF4-FFF2-40B4-BE49-F238E27FC236}">
                <a16:creationId xmlns:a16="http://schemas.microsoft.com/office/drawing/2014/main" id="{33A6B7C3-A9DC-4357-B3A6-3173850731ED}"/>
              </a:ext>
            </a:extLst>
          </p:cNvPr>
          <p:cNvSpPr txBox="1">
            <a:spLocks/>
          </p:cNvSpPr>
          <p:nvPr/>
        </p:nvSpPr>
        <p:spPr>
          <a:xfrm>
            <a:off x="588263" y="3170282"/>
            <a:ext cx="4879087" cy="1468412"/>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Can use clone option to create a bundle from an existing bundle </a:t>
            </a:r>
          </a:p>
        </p:txBody>
      </p:sp>
      <p:sp>
        <p:nvSpPr>
          <p:cNvPr id="14" name="Text Placeholder 2">
            <a:extLst>
              <a:ext uri="{FF2B5EF4-FFF2-40B4-BE49-F238E27FC236}">
                <a16:creationId xmlns:a16="http://schemas.microsoft.com/office/drawing/2014/main" id="{7DE55E7B-07DE-466C-B868-11D6422F40DF}"/>
              </a:ext>
            </a:extLst>
          </p:cNvPr>
          <p:cNvSpPr txBox="1">
            <a:spLocks/>
          </p:cNvSpPr>
          <p:nvPr/>
        </p:nvSpPr>
        <p:spPr>
          <a:xfrm>
            <a:off x="588263" y="4800626"/>
            <a:ext cx="4879087" cy="1468412"/>
          </a:xfrm>
          <a:prstGeom prst="rect">
            <a:avLst/>
          </a:prstGeom>
          <a:solidFill>
            <a:schemeClr val="bg1">
              <a:lumMod val="95000"/>
            </a:schemeClr>
          </a:solidFill>
        </p:spPr>
        <p:txBody>
          <a:bodyPr wrap="square" lIns="137160" tIns="91440" rIns="182880" bIns="9144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Can add default price list and product associations </a:t>
            </a:r>
          </a:p>
        </p:txBody>
      </p:sp>
      <p:sp>
        <p:nvSpPr>
          <p:cNvPr id="15" name="Rectangle 14">
            <a:extLst>
              <a:ext uri="{FF2B5EF4-FFF2-40B4-BE49-F238E27FC236}">
                <a16:creationId xmlns:a16="http://schemas.microsoft.com/office/drawing/2014/main" id="{EC9B5330-B193-47F9-834E-761826A0A5DE}"/>
              </a:ext>
              <a:ext uri="{C183D7F6-B498-43B3-948B-1728B52AA6E4}">
                <adec:decorative xmlns:adec="http://schemas.microsoft.com/office/drawing/2017/decorative" val="1"/>
              </a:ext>
            </a:extLst>
          </p:cNvPr>
          <p:cNvSpPr/>
          <p:nvPr/>
        </p:nvSpPr>
        <p:spPr bwMode="auto">
          <a:xfrm>
            <a:off x="5610225" y="1539936"/>
            <a:ext cx="6000751" cy="4729102"/>
          </a:xfrm>
          <a:prstGeom prst="rect">
            <a:avLst/>
          </a:prstGeom>
          <a:noFill/>
          <a:ln w="190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6" name="Picture 15" descr="Screenshot of Product family bundles">
            <a:extLst>
              <a:ext uri="{FF2B5EF4-FFF2-40B4-BE49-F238E27FC236}">
                <a16:creationId xmlns:a16="http://schemas.microsoft.com/office/drawing/2014/main" id="{79FD5A89-7C17-4C35-814D-671CCA5724DB}"/>
              </a:ext>
            </a:extLst>
          </p:cNvPr>
          <p:cNvPicPr/>
          <p:nvPr/>
        </p:nvPicPr>
        <p:blipFill>
          <a:blip r:embed="rId3"/>
          <a:stretch>
            <a:fillRect/>
          </a:stretch>
        </p:blipFill>
        <p:spPr>
          <a:xfrm>
            <a:off x="5758757" y="2036228"/>
            <a:ext cx="5703687" cy="3736519"/>
          </a:xfrm>
          <a:prstGeom prst="rect">
            <a:avLst/>
          </a:prstGeom>
          <a:noFill/>
          <a:ln>
            <a:noFill/>
          </a:ln>
        </p:spPr>
      </p:pic>
    </p:spTree>
    <p:extLst>
      <p:ext uri="{BB962C8B-B14F-4D97-AF65-F5344CB8AC3E}">
        <p14:creationId xmlns:p14="http://schemas.microsoft.com/office/powerpoint/2010/main" val="2353973573"/>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Dynamics 365 Template 2020 Blue Accent.potx" id="{497FBC87-1424-48AE-8BD5-9495679B56AB}" vid="{FB6A40C6-F2A0-4021-8472-E97877D087B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0aa551a1-3cd1-453b-b985-d0d43f91ae14" xsi:nil="true"/>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20305D32150D746ACEC7EE1F47590FB" ma:contentTypeVersion="8" ma:contentTypeDescription="Create a new document." ma:contentTypeScope="" ma:versionID="c1863e0e8e1a262c2c865392d777ae30">
  <xsd:schema xmlns:xsd="http://www.w3.org/2001/XMLSchema" xmlns:xs="http://www.w3.org/2001/XMLSchema" xmlns:p="http://schemas.microsoft.com/office/2006/metadata/properties" xmlns:ns1="http://schemas.microsoft.com/sharepoint/v3" xmlns:ns2="0aa551a1-3cd1-453b-b985-d0d43f91ae14" xmlns:ns3="aff3788b-9cf6-4ebd-8900-ddc3b0fbf990" targetNamespace="http://schemas.microsoft.com/office/2006/metadata/properties" ma:root="true" ma:fieldsID="19b9f75944552e7de8c750b416174e52" ns1:_="" ns2:_="" ns3:_="">
    <xsd:import namespace="http://schemas.microsoft.com/sharepoint/v3"/>
    <xsd:import namespace="0aa551a1-3cd1-453b-b985-d0d43f91ae14"/>
    <xsd:import namespace="aff3788b-9cf6-4ebd-8900-ddc3b0fbf99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1:_ip_UnifiedCompliancePolicyProperties" minOccurs="0"/>
                <xsd:element ref="ns1:_ip_UnifiedCompliancePolicyUIAc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aa551a1-3cd1-453b-b985-d0d43f91ae1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ff3788b-9cf6-4ebd-8900-ddc3b0fbf990"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http://purl.org/dc/dcmitype/"/>
    <ds:schemaRef ds:uri="http://purl.org/dc/elements/1.1/"/>
    <ds:schemaRef ds:uri="a4bc753f-e3bb-4cba-8373-da173ea1515c"/>
    <ds:schemaRef ds:uri="http://purl.org/dc/terms/"/>
    <ds:schemaRef ds:uri="http://www.w3.org/XML/1998/namespace"/>
    <ds:schemaRef ds:uri="http://schemas.openxmlformats.org/package/2006/metadata/core-properties"/>
    <ds:schemaRef ds:uri="10db0749-eddb-4627-97e5-bcd86b41c8cd"/>
    <ds:schemaRef ds:uri="http://schemas.microsoft.com/office/2006/metadata/properties"/>
    <ds:schemaRef ds:uri="0aa551a1-3cd1-453b-b985-d0d43f91ae14"/>
    <ds:schemaRef ds:uri="http://schemas.microsoft.com/sharepoint/v3"/>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2BC37184-BAF1-41C0-91D6-5A3127BAE23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aa551a1-3cd1-453b-b985-d0d43f91ae14"/>
    <ds:schemaRef ds:uri="aff3788b-9cf6-4ebd-8900-ddc3b0fbf9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Dynamics 365 template teal accent</Template>
  <TotalTime>3490</TotalTime>
  <Words>2543</Words>
  <Application>Microsoft Office PowerPoint</Application>
  <PresentationFormat>Widescreen</PresentationFormat>
  <Paragraphs>170</Paragraphs>
  <Slides>21</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Consolas</vt:lpstr>
      <vt:lpstr>Segoe UI</vt:lpstr>
      <vt:lpstr>Segoe UI Light</vt:lpstr>
      <vt:lpstr>Segoe UI Semibold</vt:lpstr>
      <vt:lpstr>Wingdings</vt:lpstr>
      <vt:lpstr>White Template</vt:lpstr>
      <vt:lpstr>Module 3: Manage orders and the product catalog with Dynamics 365 Sales</vt:lpstr>
      <vt:lpstr>Module agenda</vt:lpstr>
      <vt:lpstr>Lesson 1: Manage and organize your product catalog with Dynamics 365 Sales</vt:lpstr>
      <vt:lpstr>Manage currencies</vt:lpstr>
      <vt:lpstr>Define products</vt:lpstr>
      <vt:lpstr>Product lifecycle </vt:lpstr>
      <vt:lpstr>Unit groups</vt:lpstr>
      <vt:lpstr>Unit groups</vt:lpstr>
      <vt:lpstr>Product families</vt:lpstr>
      <vt:lpstr>Price lists and discounts</vt:lpstr>
      <vt:lpstr>Lesson 2: Process sales orders with Dynamics 365 Sales</vt:lpstr>
      <vt:lpstr>Sales order processing overview</vt:lpstr>
      <vt:lpstr>Quote overview </vt:lpstr>
      <vt:lpstr>Quote lifecycle</vt:lpstr>
      <vt:lpstr>Send quotes</vt:lpstr>
      <vt:lpstr>Orders</vt:lpstr>
      <vt:lpstr>Convert quotes to orders</vt:lpstr>
      <vt:lpstr>Invoices </vt:lpstr>
      <vt:lpstr>Product catalog overview</vt:lpstr>
      <vt:lpstr>Lab 3.1: Manage product catalog Lab 3.2: Build quotes Lab 3.3: Orders and invoices</vt:lpstr>
      <vt:lpstr>Closing slide</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3: From Quote to Orders</dc:title>
  <dc:subject>&lt;Event name&gt;</dc:subject>
  <dc:creator>Evelyn Sheahan</dc:creator>
  <cp:keywords/>
  <dc:description/>
  <cp:lastModifiedBy>Anna Jennings</cp:lastModifiedBy>
  <cp:revision>136</cp:revision>
  <dcterms:created xsi:type="dcterms:W3CDTF">2020-06-18T06:52:42Z</dcterms:created>
  <dcterms:modified xsi:type="dcterms:W3CDTF">2021-08-12T20:15:43Z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0x010100020305D32150D746ACEC7EE1F47590FB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